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16"/>
  </p:notesMasterIdLst>
  <p:handoutMasterIdLst>
    <p:handoutMasterId r:id="rId17"/>
  </p:handoutMasterIdLst>
  <p:sldIdLst>
    <p:sldId id="263" r:id="rId2"/>
    <p:sldId id="264" r:id="rId3"/>
    <p:sldId id="265" r:id="rId4"/>
    <p:sldId id="266" r:id="rId5"/>
    <p:sldId id="267" r:id="rId6"/>
    <p:sldId id="268" r:id="rId7"/>
    <p:sldId id="272" r:id="rId8"/>
    <p:sldId id="276" r:id="rId9"/>
    <p:sldId id="275" r:id="rId10"/>
    <p:sldId id="278" r:id="rId11"/>
    <p:sldId id="279" r:id="rId12"/>
    <p:sldId id="285" r:id="rId13"/>
    <p:sldId id="281" r:id="rId14"/>
    <p:sldId id="28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16" autoAdjust="0"/>
    <p:restoredTop sz="94224" autoAdjust="0"/>
  </p:normalViewPr>
  <p:slideViewPr>
    <p:cSldViewPr snapToGrid="0" snapToObjects="1">
      <p:cViewPr varScale="1">
        <p:scale>
          <a:sx n="100" d="100"/>
          <a:sy n="100" d="100"/>
        </p:scale>
        <p:origin x="-9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4F3D4E-B6A5-4C40-8D22-38EAD0A0BC88}" type="datetimeFigureOut">
              <a:rPr lang="en-US" smtClean="0"/>
              <a:pPr/>
              <a:t>8/12/2011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D8419A-972E-C94D-8C1A-EF576930903B}" type="slidenum">
              <a:rPr lang="en-US" smtClean="0"/>
              <a:pPr/>
              <a:t>‹#›</a:t>
            </a:fld>
            <a:endParaRPr lang="en-US" dirty="0"/>
          </a:p>
        </p:txBody>
      </p:sp>
    </p:spTree>
    <p:extLst>
      <p:ext uri="{BB962C8B-B14F-4D97-AF65-F5344CB8AC3E}">
        <p14:creationId xmlns:p14="http://schemas.microsoft.com/office/powerpoint/2010/main" val="15636770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05FD90-5CF3-8E47-BAA2-F1C24D32FADE}" type="datetimeFigureOut">
              <a:rPr lang="en-US" smtClean="0"/>
              <a:pPr/>
              <a:t>8/12/2011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B29A70-522C-3A41-B132-651B32078DD9}" type="slidenum">
              <a:rPr lang="en-US" smtClean="0"/>
              <a:pPr/>
              <a:t>‹#›</a:t>
            </a:fld>
            <a:endParaRPr lang="en-US" dirty="0"/>
          </a:p>
        </p:txBody>
      </p:sp>
    </p:spTree>
    <p:extLst>
      <p:ext uri="{BB962C8B-B14F-4D97-AF65-F5344CB8AC3E}">
        <p14:creationId xmlns:p14="http://schemas.microsoft.com/office/powerpoint/2010/main" val="203374116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89CCF90-DCF3-4007-AC14-07CBB4EB3AA6}" type="slidenum">
              <a:rPr lang="en-US" smtClean="0"/>
              <a:pPr/>
              <a:t>0</a:t>
            </a:fld>
            <a:endParaRPr lang="en-US"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marL="186576" indent="-186576">
              <a:lnSpc>
                <a:spcPct val="90000"/>
              </a:lnSpc>
            </a:pPr>
            <a:endParaRPr lang="en-US" sz="10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4FD6182-006F-493C-9AF0-BADCF38E5362}" type="slidenum">
              <a:rPr lang="en-US" smtClean="0"/>
              <a:pPr/>
              <a:t>1</a:t>
            </a:fld>
            <a:endParaRPr lang="en-US" dirty="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CD2008E-887D-426C-B580-3DE354F44CD5}" type="slidenum">
              <a:rPr lang="en-US" smtClean="0"/>
              <a:pPr/>
              <a:t>3</a:t>
            </a:fld>
            <a:endParaRPr lang="en-US"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lnSpc>
                <a:spcPct val="80000"/>
              </a:lnSpc>
            </a:pPr>
            <a:endParaRPr lang="en-US" sz="8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8820AFB-3B2F-4FE4-860D-1209EA3357D5}" type="slidenum">
              <a:rPr lang="en-US" smtClean="0"/>
              <a:pPr/>
              <a:t>4</a:t>
            </a:fld>
            <a:endParaRPr lang="en-US" dirty="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marL="2015018" lvl="4" indent="-223891">
              <a:lnSpc>
                <a:spcPct val="80000"/>
              </a:lnSpc>
              <a:buFontTx/>
              <a:buAutoNum type="arabicPeriod"/>
            </a:pPr>
            <a:endParaRPr lang="en-US" sz="8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FE845D58-11E0-4A89-82DB-3CBC5F6A1982}" type="slidenum">
              <a:rPr lang="en-US" smtClean="0"/>
              <a:pPr/>
              <a:t>6</a:t>
            </a:fld>
            <a:endParaRPr lang="en-U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marL="223891" indent="-223891"/>
            <a:endParaRPr lang="en-US" dirty="0" smtClean="0"/>
          </a:p>
          <a:p>
            <a:pPr marL="223891" indent="-22389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3819438-4A35-4480-9AB3-EA3214A7A061}" type="slidenum">
              <a:rPr lang="en-US" smtClean="0"/>
              <a:pPr/>
              <a:t>9</a:t>
            </a:fld>
            <a:endParaRPr lang="en-US" dirty="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CE8C9AC-482C-4698-A2D7-7425302F3C10}" type="slidenum">
              <a:rPr lang="en-US" smtClean="0"/>
              <a:pPr/>
              <a:t>11</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8D5A136-33A9-4223-9532-D025A1DD73A4}" type="slidenum">
              <a:rPr lang="en-US" smtClean="0"/>
              <a:pPr/>
              <a:t>12</a:t>
            </a:fld>
            <a:endParaRPr 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marL="223891" indent="-22389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CC80D00-61EF-4FAE-B066-BCF646B7B532}" type="slidenum">
              <a:rPr lang="en-US" smtClean="0"/>
              <a:pPr/>
              <a:t>13</a:t>
            </a:fld>
            <a:endParaRPr lang="en-US" dirty="0" smtClean="0"/>
          </a:p>
        </p:txBody>
      </p:sp>
      <p:sp>
        <p:nvSpPr>
          <p:cNvPr id="44035"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pPr eaLnBrk="1" hangingPunct="1">
              <a:defRPr/>
            </a:pPr>
            <a:r>
              <a:rPr lang="en-US" b="1" dirty="0" smtClean="0"/>
              <a:t>Mission</a:t>
            </a:r>
            <a:endParaRPr lang="en-US" dirty="0" smtClean="0"/>
          </a:p>
          <a:p>
            <a:pPr eaLnBrk="1" hangingPunct="1">
              <a:defRPr/>
            </a:pPr>
            <a:r>
              <a:rPr lang="en-US" dirty="0" smtClean="0"/>
              <a:t>We will create active and enjoyable programs and services for a diverse population that will support and inspire others in not only achieving but exceeded their own expectations.</a:t>
            </a:r>
          </a:p>
          <a:p>
            <a:pPr marL="223891" indent="-223891">
              <a:defRPr/>
            </a:pPr>
            <a:endParaRPr lang="en-US" dirty="0"/>
          </a:p>
          <a:p>
            <a:pPr eaLnBrk="1" hangingPunct="1">
              <a:defRPr/>
            </a:pPr>
            <a:endParaRPr lang="en-US" b="1" dirty="0" smtClean="0"/>
          </a:p>
          <a:p>
            <a:pPr eaLnBrk="1" hangingPunct="1">
              <a:defRPr/>
            </a:pPr>
            <a:r>
              <a:rPr lang="en-US" b="1" dirty="0" smtClean="0"/>
              <a:t>HUMAN DIGNITY STATEMENT</a:t>
            </a:r>
          </a:p>
          <a:p>
            <a:pPr eaLnBrk="1" hangingPunct="1">
              <a:defRPr/>
            </a:pPr>
            <a:r>
              <a:rPr lang="en-US" dirty="0" smtClean="0"/>
              <a:t>We recognize, understand and encourage celebration of the human differences that surround us. We ask you to participate in fostering this spirit. Any expression of bigotry, hatred, prejudice or disrespect is inconsistent with the ideals of preserving human dignity and contradicts the values of healthful living and fair play promoted by Oregon State University and our staff. </a:t>
            </a:r>
          </a:p>
          <a:p>
            <a:pPr marL="223891" indent="-223891">
              <a:defRPr/>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Option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1828800"/>
            <a:ext cx="8229600" cy="1371600"/>
          </a:xfrm>
        </p:spPr>
        <p:txBody>
          <a:bodyPr/>
          <a:lstStyle>
            <a:lvl1pPr algn="l">
              <a:defRPr sz="3600">
                <a:effectLst/>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457200" y="3886200"/>
            <a:ext cx="8229600" cy="1828800"/>
          </a:xfrm>
        </p:spPr>
        <p:txBody>
          <a:bodyPr/>
          <a:lstStyle>
            <a:lvl1pPr marL="0" indent="0" algn="l">
              <a:buFont typeface="Times" pitchFamily="-96" charset="0"/>
              <a:buNone/>
              <a:defRPr sz="2400">
                <a:solidFill>
                  <a:schemeClr val="bg2">
                    <a:lumMod val="50000"/>
                  </a:schemeClr>
                </a:solidFill>
                <a:effectLst/>
              </a:defRPr>
            </a:lvl1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 column w/number">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4114800"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10" name="Picture Placeholder 7"/>
          <p:cNvSpPr>
            <a:spLocks noGrp="1"/>
          </p:cNvSpPr>
          <p:nvPr>
            <p:ph type="pic" sz="quarter" idx="10"/>
          </p:nvPr>
        </p:nvSpPr>
        <p:spPr>
          <a:xfrm>
            <a:off x="4800600" y="1371600"/>
            <a:ext cx="3886200" cy="4343400"/>
          </a:xfrm>
        </p:spPr>
        <p:txBody>
          <a:bodyPr/>
          <a:lstStyle/>
          <a:p>
            <a:r>
              <a:rPr lang="en-US" dirty="0" smtClean="0"/>
              <a:t>Click icon to add picture</a:t>
            </a:r>
            <a:endParaRPr lang="en-US" dirty="0"/>
          </a:p>
        </p:txBody>
      </p:sp>
      <p:sp>
        <p:nvSpPr>
          <p:cNvPr id="6" name="Date Placeholder 5"/>
          <p:cNvSpPr>
            <a:spLocks noGrp="1"/>
          </p:cNvSpPr>
          <p:nvPr>
            <p:ph type="dt" sz="half" idx="11"/>
          </p:nvPr>
        </p:nvSpPr>
        <p:spPr/>
        <p:txBody>
          <a:bodyPr/>
          <a:lstStyle/>
          <a:p>
            <a:fld id="{D81ACB8C-2A18-4EC9-9BF3-F9F37936FF95}" type="datetime4">
              <a:rPr lang="en-US" smtClean="0"/>
              <a:t>August 12, 2011</a:t>
            </a:fld>
            <a:endParaRPr lang="en-US" dirty="0"/>
          </a:p>
        </p:txBody>
      </p:sp>
      <p:sp>
        <p:nvSpPr>
          <p:cNvPr id="7" name="Slide Number Placeholder 6"/>
          <p:cNvSpPr>
            <a:spLocks noGrp="1"/>
          </p:cNvSpPr>
          <p:nvPr>
            <p:ph type="sldNum" sz="quarter" idx="12"/>
          </p:nvPr>
        </p:nvSpPr>
        <p:spPr/>
        <p:txBody>
          <a:bodyPr/>
          <a:lstStyle/>
          <a:p>
            <a:fld id="{43183C4C-EBF1-1A4D-90EC-74EBA7EEE60F}" type="slidenum">
              <a:rPr lang="en-US" smtClean="0"/>
              <a:pPr/>
              <a:t>‹#›</a:t>
            </a:fld>
            <a:endParaRPr lang="en-US" dirty="0"/>
          </a:p>
        </p:txBody>
      </p:sp>
      <p:sp>
        <p:nvSpPr>
          <p:cNvPr id="11" name="Footer Placeholder 10"/>
          <p:cNvSpPr>
            <a:spLocks noGrp="1"/>
          </p:cNvSpPr>
          <p:nvPr>
            <p:ph type="ftr" sz="quarter" idx="13"/>
          </p:nvPr>
        </p:nvSpPr>
        <p:spPr/>
        <p:txBody>
          <a:bodyPr/>
          <a:lstStyle/>
          <a:p>
            <a:r>
              <a:rPr lang="en-US" smtClean="0"/>
              <a:t>2011 Office of Equity and Inclusion</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column no bullets and thumbnail">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5486400"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9" name="Picture Placeholder 9"/>
          <p:cNvSpPr>
            <a:spLocks noGrp="1"/>
          </p:cNvSpPr>
          <p:nvPr>
            <p:ph type="pic" sz="quarter" idx="10"/>
          </p:nvPr>
        </p:nvSpPr>
        <p:spPr>
          <a:xfrm>
            <a:off x="6172200" y="1371600"/>
            <a:ext cx="2514600" cy="2057400"/>
          </a:xfrm>
        </p:spPr>
        <p:txBody>
          <a:bodyPr/>
          <a:lstStyle/>
          <a:p>
            <a:r>
              <a:rPr lang="en-US" dirty="0" smtClean="0"/>
              <a:t>Click icon to add picture</a:t>
            </a:r>
            <a:endParaRPr lang="en-US" dirty="0"/>
          </a:p>
        </p:txBody>
      </p:sp>
      <p:sp>
        <p:nvSpPr>
          <p:cNvPr id="10" name="Picture Placeholder 9"/>
          <p:cNvSpPr>
            <a:spLocks noGrp="1"/>
          </p:cNvSpPr>
          <p:nvPr>
            <p:ph type="pic" sz="quarter" idx="11"/>
          </p:nvPr>
        </p:nvSpPr>
        <p:spPr>
          <a:xfrm>
            <a:off x="6172200" y="3657600"/>
            <a:ext cx="2514600" cy="2057400"/>
          </a:xfrm>
        </p:spPr>
        <p:txBody>
          <a:bodyPr/>
          <a:lstStyle/>
          <a:p>
            <a:r>
              <a:rPr lang="en-US" dirty="0" smtClean="0"/>
              <a:t>Click icon to add picture</a:t>
            </a:r>
            <a:endParaRPr lang="en-US" dirty="0"/>
          </a:p>
        </p:txBody>
      </p:sp>
      <p:sp>
        <p:nvSpPr>
          <p:cNvPr id="7" name="Date Placeholder 6"/>
          <p:cNvSpPr>
            <a:spLocks noGrp="1"/>
          </p:cNvSpPr>
          <p:nvPr>
            <p:ph type="dt" sz="half" idx="12"/>
          </p:nvPr>
        </p:nvSpPr>
        <p:spPr/>
        <p:txBody>
          <a:bodyPr/>
          <a:lstStyle/>
          <a:p>
            <a:fld id="{DA416F03-E36E-44CD-9FB2-EC123BDC4684}" type="datetime4">
              <a:rPr lang="en-US" smtClean="0"/>
              <a:t>August 12, 2011</a:t>
            </a:fld>
            <a:endParaRPr lang="en-US" dirty="0"/>
          </a:p>
        </p:txBody>
      </p:sp>
      <p:sp>
        <p:nvSpPr>
          <p:cNvPr id="12" name="Slide Number Placeholder 11"/>
          <p:cNvSpPr>
            <a:spLocks noGrp="1"/>
          </p:cNvSpPr>
          <p:nvPr>
            <p:ph type="sldNum" sz="quarter" idx="13"/>
          </p:nvPr>
        </p:nvSpPr>
        <p:spPr/>
        <p:txBody>
          <a:bodyPr/>
          <a:lstStyle/>
          <a:p>
            <a:fld id="{43183C4C-EBF1-1A4D-90EC-74EBA7EEE60F}" type="slidenum">
              <a:rPr lang="en-US" smtClean="0"/>
              <a:pPr/>
              <a:t>‹#›</a:t>
            </a:fld>
            <a:endParaRPr lang="en-US" dirty="0"/>
          </a:p>
        </p:txBody>
      </p:sp>
      <p:sp>
        <p:nvSpPr>
          <p:cNvPr id="13" name="Footer Placeholder 12"/>
          <p:cNvSpPr>
            <a:spLocks noGrp="1"/>
          </p:cNvSpPr>
          <p:nvPr>
            <p:ph type="ftr" sz="quarter" idx="14"/>
          </p:nvPr>
        </p:nvSpPr>
        <p:spPr/>
        <p:txBody>
          <a:bodyPr/>
          <a:lstStyle/>
          <a:p>
            <a:r>
              <a:rPr lang="en-US" smtClean="0"/>
              <a:t>2011 Office of Equity and Inclusion</a:t>
            </a:r>
            <a:endParaRPr lang="en-US" dirty="0"/>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column w/number and thumbnail">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5486400"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9" name="Picture Placeholder 9"/>
          <p:cNvSpPr>
            <a:spLocks noGrp="1"/>
          </p:cNvSpPr>
          <p:nvPr>
            <p:ph type="pic" sz="quarter" idx="10"/>
          </p:nvPr>
        </p:nvSpPr>
        <p:spPr>
          <a:xfrm>
            <a:off x="6172200" y="1371600"/>
            <a:ext cx="2514600" cy="2057400"/>
          </a:xfrm>
        </p:spPr>
        <p:txBody>
          <a:bodyPr/>
          <a:lstStyle/>
          <a:p>
            <a:r>
              <a:rPr lang="en-US" dirty="0" smtClean="0"/>
              <a:t>Click icon to add picture</a:t>
            </a:r>
            <a:endParaRPr lang="en-US" dirty="0"/>
          </a:p>
        </p:txBody>
      </p:sp>
      <p:sp>
        <p:nvSpPr>
          <p:cNvPr id="10" name="Picture Placeholder 9"/>
          <p:cNvSpPr>
            <a:spLocks noGrp="1"/>
          </p:cNvSpPr>
          <p:nvPr>
            <p:ph type="pic" sz="quarter" idx="11"/>
          </p:nvPr>
        </p:nvSpPr>
        <p:spPr>
          <a:xfrm>
            <a:off x="6172200" y="3657600"/>
            <a:ext cx="2514600" cy="2057400"/>
          </a:xfrm>
        </p:spPr>
        <p:txBody>
          <a:bodyPr/>
          <a:lstStyle/>
          <a:p>
            <a:r>
              <a:rPr lang="en-US" dirty="0" smtClean="0"/>
              <a:t>Click icon to add picture</a:t>
            </a:r>
            <a:endParaRPr lang="en-US" dirty="0"/>
          </a:p>
        </p:txBody>
      </p:sp>
      <p:sp>
        <p:nvSpPr>
          <p:cNvPr id="7" name="Date Placeholder 6"/>
          <p:cNvSpPr>
            <a:spLocks noGrp="1"/>
          </p:cNvSpPr>
          <p:nvPr>
            <p:ph type="dt" sz="half" idx="12"/>
          </p:nvPr>
        </p:nvSpPr>
        <p:spPr/>
        <p:txBody>
          <a:bodyPr/>
          <a:lstStyle/>
          <a:p>
            <a:fld id="{20CBF563-2D45-4F80-99C8-52A11410A84D}" type="datetime4">
              <a:rPr lang="en-US" smtClean="0"/>
              <a:t>August 12, 2011</a:t>
            </a:fld>
            <a:endParaRPr lang="en-US" dirty="0"/>
          </a:p>
        </p:txBody>
      </p:sp>
      <p:sp>
        <p:nvSpPr>
          <p:cNvPr id="12" name="Slide Number Placeholder 11"/>
          <p:cNvSpPr>
            <a:spLocks noGrp="1"/>
          </p:cNvSpPr>
          <p:nvPr>
            <p:ph type="sldNum" sz="quarter" idx="13"/>
          </p:nvPr>
        </p:nvSpPr>
        <p:spPr/>
        <p:txBody>
          <a:bodyPr/>
          <a:lstStyle/>
          <a:p>
            <a:fld id="{43183C4C-EBF1-1A4D-90EC-74EBA7EEE60F}" type="slidenum">
              <a:rPr lang="en-US" smtClean="0"/>
              <a:pPr/>
              <a:t>‹#›</a:t>
            </a:fld>
            <a:endParaRPr lang="en-US" dirty="0"/>
          </a:p>
        </p:txBody>
      </p:sp>
      <p:sp>
        <p:nvSpPr>
          <p:cNvPr id="13" name="Footer Placeholder 12"/>
          <p:cNvSpPr>
            <a:spLocks noGrp="1"/>
          </p:cNvSpPr>
          <p:nvPr>
            <p:ph type="ftr" sz="quarter" idx="14"/>
          </p:nvPr>
        </p:nvSpPr>
        <p:spPr/>
        <p:txBody>
          <a:bodyPr/>
          <a:lstStyle/>
          <a:p>
            <a:r>
              <a:rPr lang="en-US" smtClean="0"/>
              <a:t>2011 Office of Equity and Inclusion</a:t>
            </a:r>
            <a:endParaRPr lang="en-US" dirty="0"/>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w/bullets">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71600"/>
            <a:ext cx="4005072"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1143000" indent="-2286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4690872" y="1371600"/>
            <a:ext cx="4005072"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1143000" indent="-2286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7" name="Date Placeholder 6"/>
          <p:cNvSpPr>
            <a:spLocks noGrp="1"/>
          </p:cNvSpPr>
          <p:nvPr>
            <p:ph type="dt" sz="half" idx="11"/>
          </p:nvPr>
        </p:nvSpPr>
        <p:spPr/>
        <p:txBody>
          <a:bodyPr/>
          <a:lstStyle/>
          <a:p>
            <a:fld id="{E3756C88-0C5D-41A1-8466-93DAF8C34402}" type="datetime4">
              <a:rPr lang="en-US" smtClean="0"/>
              <a:t>August 12, 2011</a:t>
            </a:fld>
            <a:endParaRPr lang="en-US" dirty="0"/>
          </a:p>
        </p:txBody>
      </p:sp>
      <p:sp>
        <p:nvSpPr>
          <p:cNvPr id="8" name="Slide Number Placeholder 7"/>
          <p:cNvSpPr>
            <a:spLocks noGrp="1"/>
          </p:cNvSpPr>
          <p:nvPr>
            <p:ph type="sldNum" sz="quarter" idx="12"/>
          </p:nvPr>
        </p:nvSpPr>
        <p:spPr/>
        <p:txBody>
          <a:bodyPr/>
          <a:lstStyle/>
          <a:p>
            <a:fld id="{43183C4C-EBF1-1A4D-90EC-74EBA7EEE60F}" type="slidenum">
              <a:rPr lang="en-US" smtClean="0"/>
              <a:pPr/>
              <a:t>‹#›</a:t>
            </a:fld>
            <a:endParaRPr lang="en-US" dirty="0"/>
          </a:p>
        </p:txBody>
      </p:sp>
      <p:sp>
        <p:nvSpPr>
          <p:cNvPr id="9" name="Footer Placeholder 8"/>
          <p:cNvSpPr>
            <a:spLocks noGrp="1"/>
          </p:cNvSpPr>
          <p:nvPr>
            <p:ph type="ftr" sz="quarter" idx="13"/>
          </p:nvPr>
        </p:nvSpPr>
        <p:spPr/>
        <p:txBody>
          <a:bodyPr/>
          <a:lstStyle/>
          <a:p>
            <a:r>
              <a:rPr lang="en-US" smtClean="0"/>
              <a:t>2011 Office of Equity and Inclusion</a:t>
            </a:r>
            <a:endParaRPr lang="en-US" dirty="0"/>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4005072"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2"/>
          <p:cNvSpPr>
            <a:spLocks noGrp="1"/>
          </p:cNvSpPr>
          <p:nvPr>
            <p:ph idx="10"/>
          </p:nvPr>
        </p:nvSpPr>
        <p:spPr>
          <a:xfrm>
            <a:off x="4690872" y="1371600"/>
            <a:ext cx="4005072"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6" name="Date Placeholder 5"/>
          <p:cNvSpPr>
            <a:spLocks noGrp="1"/>
          </p:cNvSpPr>
          <p:nvPr>
            <p:ph type="dt" sz="half" idx="11"/>
          </p:nvPr>
        </p:nvSpPr>
        <p:spPr/>
        <p:txBody>
          <a:bodyPr/>
          <a:lstStyle/>
          <a:p>
            <a:fld id="{3D7EB952-1615-422E-A5C3-B736C9F11C3E}" type="datetime4">
              <a:rPr lang="en-US" smtClean="0"/>
              <a:t>August 12, 2011</a:t>
            </a:fld>
            <a:endParaRPr lang="en-US" dirty="0"/>
          </a:p>
        </p:txBody>
      </p:sp>
      <p:sp>
        <p:nvSpPr>
          <p:cNvPr id="7" name="Slide Number Placeholder 6"/>
          <p:cNvSpPr>
            <a:spLocks noGrp="1"/>
          </p:cNvSpPr>
          <p:nvPr>
            <p:ph type="sldNum" sz="quarter" idx="12"/>
          </p:nvPr>
        </p:nvSpPr>
        <p:spPr/>
        <p:txBody>
          <a:bodyPr/>
          <a:lstStyle/>
          <a:p>
            <a:fld id="{43183C4C-EBF1-1A4D-90EC-74EBA7EEE60F}" type="slidenum">
              <a:rPr lang="en-US" smtClean="0"/>
              <a:pPr/>
              <a:t>‹#›</a:t>
            </a:fld>
            <a:endParaRPr lang="en-US" dirty="0"/>
          </a:p>
        </p:txBody>
      </p:sp>
      <p:sp>
        <p:nvSpPr>
          <p:cNvPr id="10" name="Footer Placeholder 9"/>
          <p:cNvSpPr>
            <a:spLocks noGrp="1"/>
          </p:cNvSpPr>
          <p:nvPr>
            <p:ph type="ftr" sz="quarter" idx="13"/>
          </p:nvPr>
        </p:nvSpPr>
        <p:spPr/>
        <p:txBody>
          <a:bodyPr/>
          <a:lstStyle/>
          <a:p>
            <a:r>
              <a:rPr lang="en-US" smtClean="0"/>
              <a:t>2011 Office of Equity and Inclusion</a:t>
            </a:r>
            <a:endParaRPr lang="en-US" dirty="0"/>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w/number">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4005072"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0"/>
          </p:nvPr>
        </p:nvSpPr>
        <p:spPr>
          <a:xfrm>
            <a:off x="4690872" y="1371600"/>
            <a:ext cx="4005072"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9" name="Date Placeholder 8"/>
          <p:cNvSpPr>
            <a:spLocks noGrp="1"/>
          </p:cNvSpPr>
          <p:nvPr>
            <p:ph type="dt" sz="half" idx="11"/>
          </p:nvPr>
        </p:nvSpPr>
        <p:spPr/>
        <p:txBody>
          <a:bodyPr/>
          <a:lstStyle/>
          <a:p>
            <a:fld id="{FF7917D6-13A7-4E42-BB77-421B895723A7}" type="datetime4">
              <a:rPr lang="en-US" smtClean="0"/>
              <a:t>August 12, 2011</a:t>
            </a:fld>
            <a:endParaRPr lang="en-US" dirty="0"/>
          </a:p>
        </p:txBody>
      </p:sp>
      <p:sp>
        <p:nvSpPr>
          <p:cNvPr id="10" name="Slide Number Placeholder 9"/>
          <p:cNvSpPr>
            <a:spLocks noGrp="1"/>
          </p:cNvSpPr>
          <p:nvPr>
            <p:ph type="sldNum" sz="quarter" idx="12"/>
          </p:nvPr>
        </p:nvSpPr>
        <p:spPr/>
        <p:txBody>
          <a:bodyPr/>
          <a:lstStyle/>
          <a:p>
            <a:fld id="{43183C4C-EBF1-1A4D-90EC-74EBA7EEE60F}" type="slidenum">
              <a:rPr lang="en-US" smtClean="0"/>
              <a:pPr/>
              <a:t>‹#›</a:t>
            </a:fld>
            <a:endParaRPr lang="en-US" dirty="0"/>
          </a:p>
        </p:txBody>
      </p:sp>
      <p:sp>
        <p:nvSpPr>
          <p:cNvPr id="11" name="Footer Placeholder 10"/>
          <p:cNvSpPr>
            <a:spLocks noGrp="1"/>
          </p:cNvSpPr>
          <p:nvPr>
            <p:ph type="ftr" sz="quarter" idx="13"/>
          </p:nvPr>
        </p:nvSpPr>
        <p:spPr/>
        <p:txBody>
          <a:bodyPr/>
          <a:lstStyle/>
          <a:p>
            <a:r>
              <a:rPr lang="en-US" smtClean="0"/>
              <a:t>2011 Office of Equity and Inclusion</a:t>
            </a:r>
            <a:endParaRPr lang="en-US" dirty="0"/>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03F85E1-C261-4739-A087-9573247C62F4}" type="datetime4">
              <a:rPr lang="en-US" smtClean="0"/>
              <a:t>August 12, 2011</a:t>
            </a:fld>
            <a:endParaRPr lang="en-US" dirty="0"/>
          </a:p>
        </p:txBody>
      </p:sp>
      <p:sp>
        <p:nvSpPr>
          <p:cNvPr id="5" name="Slide Number Placeholder 4"/>
          <p:cNvSpPr>
            <a:spLocks noGrp="1"/>
          </p:cNvSpPr>
          <p:nvPr>
            <p:ph type="sldNum" sz="quarter" idx="11"/>
          </p:nvPr>
        </p:nvSpPr>
        <p:spPr/>
        <p:txBody>
          <a:bodyPr/>
          <a:lstStyle/>
          <a:p>
            <a:fld id="{43183C4C-EBF1-1A4D-90EC-74EBA7EEE60F}" type="slidenum">
              <a:rPr lang="en-US" smtClean="0"/>
              <a:pPr/>
              <a:t>‹#›</a:t>
            </a:fld>
            <a:endParaRPr lang="en-US" dirty="0"/>
          </a:p>
        </p:txBody>
      </p:sp>
      <p:sp>
        <p:nvSpPr>
          <p:cNvPr id="6" name="Footer Placeholder 5"/>
          <p:cNvSpPr>
            <a:spLocks noGrp="1"/>
          </p:cNvSpPr>
          <p:nvPr>
            <p:ph type="ftr" sz="quarter" idx="12"/>
          </p:nvPr>
        </p:nvSpPr>
        <p:spPr/>
        <p:txBody>
          <a:bodyPr/>
          <a:lstStyle/>
          <a:p>
            <a:r>
              <a:rPr lang="en-US" smtClean="0"/>
              <a:t>2011 Office of Equity and Inclusion</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Layout No Tag">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2011 Office of Equity and Inclusion</a:t>
            </a:r>
            <a:endParaRPr lang="en-US" dirty="0"/>
          </a:p>
        </p:txBody>
      </p:sp>
      <p:sp>
        <p:nvSpPr>
          <p:cNvPr id="4" name="Date Placeholder 3"/>
          <p:cNvSpPr>
            <a:spLocks noGrp="1"/>
          </p:cNvSpPr>
          <p:nvPr>
            <p:ph type="dt" sz="half" idx="11"/>
          </p:nvPr>
        </p:nvSpPr>
        <p:spPr/>
        <p:txBody>
          <a:bodyPr/>
          <a:lstStyle/>
          <a:p>
            <a:fld id="{FD691534-1EA7-4D34-9CC0-1ED3A3633FFC}" type="datetime4">
              <a:rPr lang="en-US" smtClean="0"/>
              <a:t>August 12, 2011</a:t>
            </a:fld>
            <a:endParaRPr lang="en-US" dirty="0"/>
          </a:p>
        </p:txBody>
      </p:sp>
      <p:sp>
        <p:nvSpPr>
          <p:cNvPr id="5" name="Slide Number Placeholder 4"/>
          <p:cNvSpPr>
            <a:spLocks noGrp="1"/>
          </p:cNvSpPr>
          <p:nvPr>
            <p:ph type="sldNum" sz="quarter" idx="12"/>
          </p:nvPr>
        </p:nvSpPr>
        <p:spPr/>
        <p:txBody>
          <a:bodyPr/>
          <a:lstStyle/>
          <a:p>
            <a:fld id="{43183C4C-EBF1-1A4D-90EC-74EBA7EEE60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ull width w/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chor="t"/>
          <a:lstStyle/>
          <a:p>
            <a:r>
              <a:rPr lang="en-US" smtClean="0"/>
              <a:t>Click to edit Master title style</a:t>
            </a:r>
            <a:endParaRPr lang="en-US" dirty="0"/>
          </a:p>
        </p:txBody>
      </p:sp>
      <p:sp>
        <p:nvSpPr>
          <p:cNvPr id="5" name="Content Placeholder 2"/>
          <p:cNvSpPr>
            <a:spLocks noGrp="1"/>
          </p:cNvSpPr>
          <p:nvPr>
            <p:ph idx="1"/>
          </p:nvPr>
        </p:nvSpPr>
        <p:spPr>
          <a:xfrm>
            <a:off x="457200" y="1371600"/>
            <a:ext cx="82296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defRPr/>
            </a:lvl4pPr>
            <a:lvl5pPr marL="1143000" indent="-2286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17E97115-6736-4CEF-8A74-8345871CA6AB}" type="datetime4">
              <a:rPr lang="en-US" smtClean="0"/>
              <a:t>August 12, 2011</a:t>
            </a:fld>
            <a:endParaRPr lang="en-US" dirty="0"/>
          </a:p>
        </p:txBody>
      </p:sp>
      <p:sp>
        <p:nvSpPr>
          <p:cNvPr id="8" name="Slide Number Placeholder 7"/>
          <p:cNvSpPr>
            <a:spLocks noGrp="1"/>
          </p:cNvSpPr>
          <p:nvPr>
            <p:ph type="sldNum" sz="quarter" idx="11"/>
          </p:nvPr>
        </p:nvSpPr>
        <p:spPr/>
        <p:txBody>
          <a:bodyPr/>
          <a:lstStyle/>
          <a:p>
            <a:fld id="{43183C4C-EBF1-1A4D-90EC-74EBA7EEE60F}" type="slidenum">
              <a:rPr lang="en-US" smtClean="0"/>
              <a:pPr/>
              <a:t>‹#›</a:t>
            </a:fld>
            <a:endParaRPr lang="en-US" dirty="0"/>
          </a:p>
        </p:txBody>
      </p:sp>
      <p:sp>
        <p:nvSpPr>
          <p:cNvPr id="9" name="Footer Placeholder 8"/>
          <p:cNvSpPr>
            <a:spLocks noGrp="1"/>
          </p:cNvSpPr>
          <p:nvPr>
            <p:ph type="ftr" sz="quarter" idx="12"/>
          </p:nvPr>
        </p:nvSpPr>
        <p:spPr/>
        <p:txBody>
          <a:bodyPr/>
          <a:lstStyle/>
          <a:p>
            <a:r>
              <a:rPr lang="en-US" dirty="0" smtClean="0"/>
              <a:t>2011 Office of Equity and Inclusion</a:t>
            </a: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column w/bullets">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71600"/>
            <a:ext cx="41148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914400" indent="0">
              <a:buFontTx/>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Picture Placeholder 7"/>
          <p:cNvSpPr>
            <a:spLocks noGrp="1"/>
          </p:cNvSpPr>
          <p:nvPr>
            <p:ph type="pic" sz="quarter" idx="10"/>
          </p:nvPr>
        </p:nvSpPr>
        <p:spPr>
          <a:xfrm>
            <a:off x="4800600" y="1371600"/>
            <a:ext cx="3886200" cy="4343400"/>
          </a:xfrm>
        </p:spPr>
        <p:txBody>
          <a:bodyPr/>
          <a:lstStyle/>
          <a:p>
            <a:r>
              <a:rPr lang="en-US" dirty="0" smtClean="0"/>
              <a:t>Click icon to add picture</a:t>
            </a:r>
            <a:endParaRPr lang="en-US" dirty="0"/>
          </a:p>
        </p:txBody>
      </p:sp>
      <p:sp>
        <p:nvSpPr>
          <p:cNvPr id="7"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10" name="Date Placeholder 9"/>
          <p:cNvSpPr>
            <a:spLocks noGrp="1"/>
          </p:cNvSpPr>
          <p:nvPr>
            <p:ph type="dt" sz="half" idx="11"/>
          </p:nvPr>
        </p:nvSpPr>
        <p:spPr/>
        <p:txBody>
          <a:bodyPr/>
          <a:lstStyle/>
          <a:p>
            <a:fld id="{E1A61A13-9534-453B-BE60-DAB1EFF2037A}" type="datetime4">
              <a:rPr lang="en-US" smtClean="0"/>
              <a:t>August 12, 2011</a:t>
            </a:fld>
            <a:endParaRPr lang="en-US" dirty="0"/>
          </a:p>
        </p:txBody>
      </p:sp>
      <p:sp>
        <p:nvSpPr>
          <p:cNvPr id="11" name="Slide Number Placeholder 10"/>
          <p:cNvSpPr>
            <a:spLocks noGrp="1"/>
          </p:cNvSpPr>
          <p:nvPr>
            <p:ph type="sldNum" sz="quarter" idx="12"/>
          </p:nvPr>
        </p:nvSpPr>
        <p:spPr/>
        <p:txBody>
          <a:bodyPr/>
          <a:lstStyle/>
          <a:p>
            <a:fld id="{43183C4C-EBF1-1A4D-90EC-74EBA7EEE60F}" type="slidenum">
              <a:rPr lang="en-US" smtClean="0"/>
              <a:pPr/>
              <a:t>‹#›</a:t>
            </a:fld>
            <a:endParaRPr lang="en-US" dirty="0"/>
          </a:p>
        </p:txBody>
      </p:sp>
      <p:sp>
        <p:nvSpPr>
          <p:cNvPr id="12" name="Footer Placeholder 11"/>
          <p:cNvSpPr>
            <a:spLocks noGrp="1"/>
          </p:cNvSpPr>
          <p:nvPr>
            <p:ph type="ftr" sz="quarter" idx="13"/>
          </p:nvPr>
        </p:nvSpPr>
        <p:spPr/>
        <p:txBody>
          <a:bodyPr/>
          <a:lstStyle/>
          <a:p>
            <a:r>
              <a:rPr lang="en-US" dirty="0" smtClean="0"/>
              <a:t>2011 Office of Equity and Inclusion</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 column w/bullets and thumbnail">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6" name="Content Placeholder 2"/>
          <p:cNvSpPr>
            <a:spLocks noGrp="1"/>
          </p:cNvSpPr>
          <p:nvPr>
            <p:ph idx="1"/>
          </p:nvPr>
        </p:nvSpPr>
        <p:spPr>
          <a:xfrm>
            <a:off x="457200" y="1371600"/>
            <a:ext cx="54864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914400" indent="0">
              <a:buFontTx/>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Picture Placeholder 9"/>
          <p:cNvSpPr>
            <a:spLocks noGrp="1"/>
          </p:cNvSpPr>
          <p:nvPr>
            <p:ph type="pic" sz="quarter" idx="10"/>
          </p:nvPr>
        </p:nvSpPr>
        <p:spPr>
          <a:xfrm>
            <a:off x="6172200" y="1371600"/>
            <a:ext cx="2514600" cy="2057400"/>
          </a:xfrm>
        </p:spPr>
        <p:txBody>
          <a:bodyPr/>
          <a:lstStyle/>
          <a:p>
            <a:r>
              <a:rPr lang="en-US" dirty="0" smtClean="0"/>
              <a:t>Click icon to add picture</a:t>
            </a:r>
            <a:endParaRPr lang="en-US" dirty="0"/>
          </a:p>
        </p:txBody>
      </p:sp>
      <p:sp>
        <p:nvSpPr>
          <p:cNvPr id="11" name="Picture Placeholder 9"/>
          <p:cNvSpPr>
            <a:spLocks noGrp="1"/>
          </p:cNvSpPr>
          <p:nvPr>
            <p:ph type="pic" sz="quarter" idx="11"/>
          </p:nvPr>
        </p:nvSpPr>
        <p:spPr>
          <a:xfrm>
            <a:off x="6172200" y="3657600"/>
            <a:ext cx="2514600" cy="2057400"/>
          </a:xfrm>
        </p:spPr>
        <p:txBody>
          <a:bodyPr/>
          <a:lstStyle/>
          <a:p>
            <a:r>
              <a:rPr lang="en-US" dirty="0" smtClean="0"/>
              <a:t>Click icon to add picture</a:t>
            </a:r>
            <a:endParaRPr lang="en-US" dirty="0"/>
          </a:p>
        </p:txBody>
      </p:sp>
      <p:sp>
        <p:nvSpPr>
          <p:cNvPr id="8" name="Date Placeholder 7"/>
          <p:cNvSpPr>
            <a:spLocks noGrp="1"/>
          </p:cNvSpPr>
          <p:nvPr>
            <p:ph type="dt" sz="half" idx="12"/>
          </p:nvPr>
        </p:nvSpPr>
        <p:spPr/>
        <p:txBody>
          <a:bodyPr/>
          <a:lstStyle/>
          <a:p>
            <a:fld id="{695816E7-BFAB-45DB-A3DD-D10C7172D234}" type="datetime4">
              <a:rPr lang="en-US" smtClean="0"/>
              <a:t>August 12, 2011</a:t>
            </a:fld>
            <a:endParaRPr lang="en-US" dirty="0"/>
          </a:p>
        </p:txBody>
      </p:sp>
      <p:sp>
        <p:nvSpPr>
          <p:cNvPr id="9" name="Slide Number Placeholder 8"/>
          <p:cNvSpPr>
            <a:spLocks noGrp="1"/>
          </p:cNvSpPr>
          <p:nvPr>
            <p:ph type="sldNum" sz="quarter" idx="13"/>
          </p:nvPr>
        </p:nvSpPr>
        <p:spPr/>
        <p:txBody>
          <a:bodyPr/>
          <a:lstStyle/>
          <a:p>
            <a:fld id="{43183C4C-EBF1-1A4D-90EC-74EBA7EEE60F}" type="slidenum">
              <a:rPr lang="en-US" smtClean="0"/>
              <a:pPr/>
              <a:t>‹#›</a:t>
            </a:fld>
            <a:endParaRPr lang="en-US" dirty="0"/>
          </a:p>
        </p:txBody>
      </p:sp>
      <p:sp>
        <p:nvSpPr>
          <p:cNvPr id="12" name="Footer Placeholder 11"/>
          <p:cNvSpPr>
            <a:spLocks noGrp="1"/>
          </p:cNvSpPr>
          <p:nvPr>
            <p:ph type="ftr" sz="quarter" idx="14"/>
          </p:nvPr>
        </p:nvSpPr>
        <p:spPr/>
        <p:txBody>
          <a:bodyPr/>
          <a:lstStyle/>
          <a:p>
            <a:r>
              <a:rPr lang="en-US" smtClean="0"/>
              <a:t>2011 Office of Equity and Inclusion</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width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chor="t"/>
          <a:lstStyle/>
          <a:p>
            <a:r>
              <a:rPr lang="en-US" smtClean="0"/>
              <a:t>Click to edit Master title style</a:t>
            </a:r>
            <a:endParaRPr lang="en-US" dirty="0"/>
          </a:p>
        </p:txBody>
      </p:sp>
      <p:sp>
        <p:nvSpPr>
          <p:cNvPr id="5" name="Date Placeholder 4"/>
          <p:cNvSpPr>
            <a:spLocks noGrp="1"/>
          </p:cNvSpPr>
          <p:nvPr>
            <p:ph type="dt" sz="half" idx="11"/>
          </p:nvPr>
        </p:nvSpPr>
        <p:spPr/>
        <p:txBody>
          <a:bodyPr/>
          <a:lstStyle/>
          <a:p>
            <a:fld id="{B4995E21-5505-4DE8-B6EB-C9F1AF7816BA}" type="datetime4">
              <a:rPr lang="en-US" smtClean="0"/>
              <a:t>August 12, 2011</a:t>
            </a:fld>
            <a:endParaRPr lang="en-US" dirty="0"/>
          </a:p>
        </p:txBody>
      </p:sp>
      <p:sp>
        <p:nvSpPr>
          <p:cNvPr id="6" name="Slide Number Placeholder 5"/>
          <p:cNvSpPr>
            <a:spLocks noGrp="1"/>
          </p:cNvSpPr>
          <p:nvPr>
            <p:ph type="sldNum" sz="quarter" idx="12"/>
          </p:nvPr>
        </p:nvSpPr>
        <p:spPr/>
        <p:txBody>
          <a:bodyPr/>
          <a:lstStyle/>
          <a:p>
            <a:fld id="{43183C4C-EBF1-1A4D-90EC-74EBA7EEE60F}" type="slidenum">
              <a:rPr lang="en-US" smtClean="0"/>
              <a:pPr/>
              <a:t>‹#›</a:t>
            </a:fld>
            <a:endParaRPr lang="en-US" dirty="0"/>
          </a:p>
        </p:txBody>
      </p:sp>
      <p:sp>
        <p:nvSpPr>
          <p:cNvPr id="8" name="Footer Placeholder 7"/>
          <p:cNvSpPr>
            <a:spLocks noGrp="1"/>
          </p:cNvSpPr>
          <p:nvPr>
            <p:ph type="ftr" sz="quarter" idx="13"/>
          </p:nvPr>
        </p:nvSpPr>
        <p:spPr/>
        <p:txBody>
          <a:bodyPr/>
          <a:lstStyle/>
          <a:p>
            <a:r>
              <a:rPr lang="en-US" smtClean="0"/>
              <a:t>2011 Office of Equity and Inclusion</a:t>
            </a:r>
            <a:endParaRPr lang="en-US" dirty="0"/>
          </a:p>
        </p:txBody>
      </p:sp>
      <p:sp>
        <p:nvSpPr>
          <p:cNvPr id="9" name="Picture Placeholder 6"/>
          <p:cNvSpPr>
            <a:spLocks noGrp="1"/>
          </p:cNvSpPr>
          <p:nvPr>
            <p:ph type="pic" sz="quarter" idx="10"/>
          </p:nvPr>
        </p:nvSpPr>
        <p:spPr>
          <a:xfrm>
            <a:off x="457200" y="1371599"/>
            <a:ext cx="8229600" cy="4343400"/>
          </a:xfrm>
        </p:spPr>
        <p:txBody>
          <a:bodyPr>
            <a:normAutofit/>
          </a:bodyPr>
          <a:lstStyle>
            <a:lvl1pPr>
              <a:buNone/>
              <a:defRPr/>
            </a:lvl1pPr>
          </a:lstStyle>
          <a:p>
            <a:pPr lvl="0"/>
            <a:r>
              <a:rPr lang="en-US" noProof="0" dirty="0" smtClean="0"/>
              <a:t>Click icon to add picture</a:t>
            </a:r>
            <a:endParaRPr lang="en-US" noProof="0"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F9B8FABD-EE9F-4603-8C76-A8887F343E19}" type="datetime4">
              <a:rPr lang="en-US" smtClean="0"/>
              <a:t>August 12, 2011</a:t>
            </a:fld>
            <a:endParaRPr lang="en-US" dirty="0"/>
          </a:p>
        </p:txBody>
      </p:sp>
      <p:sp>
        <p:nvSpPr>
          <p:cNvPr id="6" name="Slide Number Placeholder 5"/>
          <p:cNvSpPr>
            <a:spLocks noGrp="1"/>
          </p:cNvSpPr>
          <p:nvPr>
            <p:ph type="sldNum" sz="quarter" idx="11"/>
          </p:nvPr>
        </p:nvSpPr>
        <p:spPr/>
        <p:txBody>
          <a:bodyPr/>
          <a:lstStyle/>
          <a:p>
            <a:fld id="{43183C4C-EBF1-1A4D-90EC-74EBA7EEE60F}" type="slidenum">
              <a:rPr lang="en-US" smtClean="0"/>
              <a:pPr/>
              <a:t>‹#›</a:t>
            </a:fld>
            <a:endParaRPr lang="en-US" dirty="0"/>
          </a:p>
        </p:txBody>
      </p:sp>
      <p:sp>
        <p:nvSpPr>
          <p:cNvPr id="7" name="Footer Placeholder 6"/>
          <p:cNvSpPr>
            <a:spLocks noGrp="1"/>
          </p:cNvSpPr>
          <p:nvPr>
            <p:ph type="ftr" sz="quarter" idx="12"/>
          </p:nvPr>
        </p:nvSpPr>
        <p:spPr/>
        <p:txBody>
          <a:bodyPr/>
          <a:lstStyle/>
          <a:p>
            <a:r>
              <a:rPr lang="en-US" smtClean="0"/>
              <a:t>2011 Office of Equity and Inclusion</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Full width no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371600"/>
            <a:ext cx="8229600" cy="4343400"/>
          </a:xfrm>
        </p:spPr>
        <p:txBody>
          <a:bodyPr/>
          <a:lstStyle>
            <a:lvl1pPr marL="0" indent="4763">
              <a:buNone/>
              <a:defRPr sz="2400"/>
            </a:lvl1pPr>
            <a:lvl2pPr marL="0" indent="0">
              <a:spcBef>
                <a:spcPts val="900"/>
              </a:spcBef>
              <a:buNone/>
              <a:defRPr sz="2000"/>
            </a:lvl2pPr>
            <a:lvl3pPr marL="0" indent="4763">
              <a:buNone/>
              <a:defRPr/>
            </a:lvl3pPr>
            <a:lvl4pPr marL="3175" indent="-3175">
              <a:buNone/>
              <a:defRPr/>
            </a:lvl4pPr>
            <a:lvl5pPr marL="0" indent="1588" defTabSz="919163">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29541B-B5B0-4972-858E-18F5AED3AE1F}" type="datetime4">
              <a:rPr lang="en-US" smtClean="0"/>
              <a:t>August 12, 2011</a:t>
            </a:fld>
            <a:endParaRPr lang="en-US" dirty="0"/>
          </a:p>
        </p:txBody>
      </p:sp>
      <p:sp>
        <p:nvSpPr>
          <p:cNvPr id="6" name="Slide Number Placeholder 5"/>
          <p:cNvSpPr>
            <a:spLocks noGrp="1"/>
          </p:cNvSpPr>
          <p:nvPr>
            <p:ph type="sldNum" sz="quarter" idx="11"/>
          </p:nvPr>
        </p:nvSpPr>
        <p:spPr/>
        <p:txBody>
          <a:bodyPr/>
          <a:lstStyle/>
          <a:p>
            <a:fld id="{43183C4C-EBF1-1A4D-90EC-74EBA7EEE60F}" type="slidenum">
              <a:rPr lang="en-US" smtClean="0"/>
              <a:pPr/>
              <a:t>‹#›</a:t>
            </a:fld>
            <a:endParaRPr lang="en-US" dirty="0"/>
          </a:p>
        </p:txBody>
      </p:sp>
      <p:sp>
        <p:nvSpPr>
          <p:cNvPr id="8" name="Footer Placeholder 7"/>
          <p:cNvSpPr>
            <a:spLocks noGrp="1"/>
          </p:cNvSpPr>
          <p:nvPr>
            <p:ph type="ftr" sz="quarter" idx="12"/>
          </p:nvPr>
        </p:nvSpPr>
        <p:spPr/>
        <p:txBody>
          <a:bodyPr/>
          <a:lstStyle/>
          <a:p>
            <a:r>
              <a:rPr lang="en-US" smtClean="0"/>
              <a:t>2011 Office of Equity and Inclusion</a:t>
            </a:r>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ull width w/number">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chor="t"/>
          <a:lstStyle/>
          <a:p>
            <a:r>
              <a:rPr lang="en-US" smtClean="0"/>
              <a:t>Click to edit Master title style</a:t>
            </a:r>
            <a:endParaRPr lang="en-US" dirty="0"/>
          </a:p>
        </p:txBody>
      </p:sp>
      <p:sp>
        <p:nvSpPr>
          <p:cNvPr id="5" name="Content Placeholder 2"/>
          <p:cNvSpPr>
            <a:spLocks noGrp="1"/>
          </p:cNvSpPr>
          <p:nvPr>
            <p:ph idx="1"/>
          </p:nvPr>
        </p:nvSpPr>
        <p:spPr>
          <a:xfrm>
            <a:off x="457200" y="1371600"/>
            <a:ext cx="8229600"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EC4B343C-0587-4FF1-93CD-54CEEDF11DEE}" type="datetime4">
              <a:rPr lang="en-US" smtClean="0"/>
              <a:t>August 12, 2011</a:t>
            </a:fld>
            <a:endParaRPr lang="en-US" dirty="0"/>
          </a:p>
        </p:txBody>
      </p:sp>
      <p:sp>
        <p:nvSpPr>
          <p:cNvPr id="10" name="Slide Number Placeholder 9"/>
          <p:cNvSpPr>
            <a:spLocks noGrp="1"/>
          </p:cNvSpPr>
          <p:nvPr>
            <p:ph type="sldNum" sz="quarter" idx="11"/>
          </p:nvPr>
        </p:nvSpPr>
        <p:spPr/>
        <p:txBody>
          <a:bodyPr/>
          <a:lstStyle/>
          <a:p>
            <a:fld id="{43183C4C-EBF1-1A4D-90EC-74EBA7EEE60F}" type="slidenum">
              <a:rPr lang="en-US" smtClean="0"/>
              <a:pPr/>
              <a:t>‹#›</a:t>
            </a:fld>
            <a:endParaRPr lang="en-US" dirty="0"/>
          </a:p>
        </p:txBody>
      </p:sp>
      <p:sp>
        <p:nvSpPr>
          <p:cNvPr id="11" name="Footer Placeholder 10"/>
          <p:cNvSpPr>
            <a:spLocks noGrp="1"/>
          </p:cNvSpPr>
          <p:nvPr>
            <p:ph type="ftr" sz="quarter" idx="12"/>
          </p:nvPr>
        </p:nvSpPr>
        <p:spPr/>
        <p:txBody>
          <a:bodyPr/>
          <a:lstStyle/>
          <a:p>
            <a:r>
              <a:rPr lang="en-US" smtClean="0"/>
              <a:t>2011 Office of Equity and Inclusion</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lumn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4114800"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12" name="Picture Placeholder 7"/>
          <p:cNvSpPr>
            <a:spLocks noGrp="1"/>
          </p:cNvSpPr>
          <p:nvPr>
            <p:ph type="pic" sz="quarter" idx="10"/>
          </p:nvPr>
        </p:nvSpPr>
        <p:spPr>
          <a:xfrm>
            <a:off x="4800600" y="1371600"/>
            <a:ext cx="3886200" cy="4343400"/>
          </a:xfrm>
        </p:spPr>
        <p:txBody>
          <a:bodyPr/>
          <a:lstStyle/>
          <a:p>
            <a:r>
              <a:rPr lang="en-US" dirty="0" smtClean="0"/>
              <a:t>Click icon to add picture</a:t>
            </a:r>
            <a:endParaRPr lang="en-US" dirty="0"/>
          </a:p>
        </p:txBody>
      </p:sp>
      <p:sp>
        <p:nvSpPr>
          <p:cNvPr id="6" name="Date Placeholder 5"/>
          <p:cNvSpPr>
            <a:spLocks noGrp="1"/>
          </p:cNvSpPr>
          <p:nvPr>
            <p:ph type="dt" sz="half" idx="11"/>
          </p:nvPr>
        </p:nvSpPr>
        <p:spPr/>
        <p:txBody>
          <a:bodyPr/>
          <a:lstStyle/>
          <a:p>
            <a:fld id="{DD23713B-E627-449D-BF39-727D484CF743}" type="datetime4">
              <a:rPr lang="en-US" smtClean="0"/>
              <a:t>August 12, 2011</a:t>
            </a:fld>
            <a:endParaRPr lang="en-US" dirty="0"/>
          </a:p>
        </p:txBody>
      </p:sp>
      <p:sp>
        <p:nvSpPr>
          <p:cNvPr id="7" name="Slide Number Placeholder 6"/>
          <p:cNvSpPr>
            <a:spLocks noGrp="1"/>
          </p:cNvSpPr>
          <p:nvPr>
            <p:ph type="sldNum" sz="quarter" idx="12"/>
          </p:nvPr>
        </p:nvSpPr>
        <p:spPr/>
        <p:txBody>
          <a:bodyPr/>
          <a:lstStyle/>
          <a:p>
            <a:fld id="{43183C4C-EBF1-1A4D-90EC-74EBA7EEE60F}" type="slidenum">
              <a:rPr lang="en-US" smtClean="0"/>
              <a:pPr/>
              <a:t>‹#›</a:t>
            </a:fld>
            <a:endParaRPr lang="en-US" dirty="0"/>
          </a:p>
        </p:txBody>
      </p:sp>
      <p:sp>
        <p:nvSpPr>
          <p:cNvPr id="8" name="Footer Placeholder 7"/>
          <p:cNvSpPr>
            <a:spLocks noGrp="1"/>
          </p:cNvSpPr>
          <p:nvPr>
            <p:ph type="ftr" sz="quarter" idx="13"/>
          </p:nvPr>
        </p:nvSpPr>
        <p:spPr/>
        <p:txBody>
          <a:bodyPr/>
          <a:lstStyle/>
          <a:p>
            <a:r>
              <a:rPr lang="en-US" smtClean="0"/>
              <a:t>2011 Office of Equity and Inclusion</a:t>
            </a:r>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9"/>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02920"/>
            <a:ext cx="82296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371600"/>
            <a:ext cx="82296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33363" marR="0" lvl="0" indent="-233363" algn="l" defTabSz="914400" rtl="0" eaLnBrk="1" fontAlgn="base" latinLnBrk="0" hangingPunct="1">
              <a:lnSpc>
                <a:spcPct val="100000"/>
              </a:lnSpc>
              <a:spcBef>
                <a:spcPct val="20000"/>
              </a:spcBef>
              <a:spcAft>
                <a:spcPct val="0"/>
              </a:spcAft>
              <a:buClrTx/>
              <a:buSzTx/>
              <a:buFont typeface="Arial"/>
              <a:buChar char="•"/>
              <a:tabLst/>
              <a:defRPr/>
            </a:pPr>
            <a:r>
              <a:rPr lang="en-US" dirty="0" smtClean="0"/>
              <a:t>Click to edit Master text style</a:t>
            </a:r>
          </a:p>
          <a:p>
            <a:pPr marL="460375" marR="0" lvl="1" indent="-285750" algn="l" defTabSz="914400" rtl="0" eaLnBrk="1" fontAlgn="base" latinLnBrk="0" hangingPunct="1">
              <a:lnSpc>
                <a:spcPct val="100000"/>
              </a:lnSpc>
              <a:spcBef>
                <a:spcPct val="20000"/>
              </a:spcBef>
              <a:spcAft>
                <a:spcPct val="0"/>
              </a:spcAft>
              <a:buClrTx/>
              <a:buSzTx/>
              <a:buFont typeface="Arial"/>
              <a:buChar char="•"/>
              <a:tabLst/>
              <a:defRPr/>
            </a:pPr>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 name="Footer Placeholder 10"/>
          <p:cNvSpPr>
            <a:spLocks noGrp="1"/>
          </p:cNvSpPr>
          <p:nvPr>
            <p:ph type="ftr" sz="quarter" idx="3"/>
          </p:nvPr>
        </p:nvSpPr>
        <p:spPr>
          <a:xfrm>
            <a:off x="457200" y="6355080"/>
            <a:ext cx="2895600" cy="182880"/>
          </a:xfrm>
          <a:prstGeom prst="rect">
            <a:avLst/>
          </a:prstGeom>
        </p:spPr>
        <p:txBody>
          <a:bodyPr vert="horz" lIns="91440" tIns="0" rIns="91440" bIns="0" rtlCol="0" anchor="ctr"/>
          <a:lstStyle>
            <a:lvl1pPr algn="l">
              <a:defRPr sz="1100" b="0" i="0">
                <a:solidFill>
                  <a:srgbClr val="717171"/>
                </a:solidFill>
                <a:latin typeface="Calibri"/>
                <a:cs typeface="Calibri"/>
              </a:defRPr>
            </a:lvl1pPr>
          </a:lstStyle>
          <a:p>
            <a:r>
              <a:rPr lang="en-US" dirty="0" smtClean="0"/>
              <a:t>2011 Office of Equity and Inclusion</a:t>
            </a:r>
            <a:endParaRPr lang="en-US" dirty="0"/>
          </a:p>
        </p:txBody>
      </p:sp>
      <p:sp>
        <p:nvSpPr>
          <p:cNvPr id="12" name="Date Placeholder 11"/>
          <p:cNvSpPr>
            <a:spLocks noGrp="1"/>
          </p:cNvSpPr>
          <p:nvPr>
            <p:ph type="dt" sz="half" idx="2"/>
          </p:nvPr>
        </p:nvSpPr>
        <p:spPr>
          <a:xfrm>
            <a:off x="457200" y="6172200"/>
            <a:ext cx="1828800" cy="182880"/>
          </a:xfrm>
          <a:prstGeom prst="rect">
            <a:avLst/>
          </a:prstGeom>
        </p:spPr>
        <p:txBody>
          <a:bodyPr vert="horz" lIns="91440" tIns="0" rIns="91440" bIns="0" rtlCol="0" anchor="ctr"/>
          <a:lstStyle>
            <a:lvl1pPr algn="l">
              <a:defRPr sz="1100" b="0" i="0">
                <a:solidFill>
                  <a:srgbClr val="717171"/>
                </a:solidFill>
                <a:latin typeface="Calibri"/>
                <a:cs typeface="Calibri"/>
              </a:defRPr>
            </a:lvl1pPr>
          </a:lstStyle>
          <a:p>
            <a:fld id="{5B831560-F904-4171-A874-00A179AC8F74}" type="datetime4">
              <a:rPr lang="en-US" smtClean="0"/>
              <a:t>August 12, 2011</a:t>
            </a:fld>
            <a:endParaRPr lang="en-US" dirty="0"/>
          </a:p>
        </p:txBody>
      </p:sp>
      <p:sp>
        <p:nvSpPr>
          <p:cNvPr id="13" name="Slide Number Placeholder 12"/>
          <p:cNvSpPr>
            <a:spLocks noGrp="1"/>
          </p:cNvSpPr>
          <p:nvPr>
            <p:ph type="sldNum" sz="quarter" idx="4"/>
          </p:nvPr>
        </p:nvSpPr>
        <p:spPr>
          <a:xfrm>
            <a:off x="457200" y="5991225"/>
            <a:ext cx="365760" cy="182880"/>
          </a:xfrm>
          <a:prstGeom prst="rect">
            <a:avLst/>
          </a:prstGeom>
        </p:spPr>
        <p:txBody>
          <a:bodyPr vert="horz" lIns="91440" tIns="0" rIns="0" bIns="0" rtlCol="0" anchor="t" anchorCtr="0"/>
          <a:lstStyle>
            <a:lvl1pPr algn="l">
              <a:defRPr sz="1100" b="0" i="0">
                <a:solidFill>
                  <a:srgbClr val="717171"/>
                </a:solidFill>
                <a:latin typeface="Calibri"/>
                <a:cs typeface="Calibri"/>
              </a:defRPr>
            </a:lvl1pPr>
          </a:lstStyle>
          <a:p>
            <a:fld id="{43183C4C-EBF1-1A4D-90EC-74EBA7EEE60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5" r:id="rId2"/>
    <p:sldLayoutId id="2147483671" r:id="rId3"/>
    <p:sldLayoutId id="2147483668" r:id="rId4"/>
    <p:sldLayoutId id="2147483680" r:id="rId5"/>
    <p:sldLayoutId id="2147483677" r:id="rId6"/>
    <p:sldLayoutId id="2147483666" r:id="rId7"/>
    <p:sldLayoutId id="2147483667" r:id="rId8"/>
    <p:sldLayoutId id="2147483672" r:id="rId9"/>
    <p:sldLayoutId id="2147483673" r:id="rId10"/>
    <p:sldLayoutId id="2147483669" r:id="rId11"/>
    <p:sldLayoutId id="2147483670" r:id="rId12"/>
    <p:sldLayoutId id="2147483674" r:id="rId13"/>
    <p:sldLayoutId id="2147483675" r:id="rId14"/>
    <p:sldLayoutId id="2147483676" r:id="rId15"/>
    <p:sldLayoutId id="2147483678" r:id="rId16"/>
    <p:sldLayoutId id="2147483681" r:id="rId17"/>
  </p:sldLayoutIdLst>
  <p:timing>
    <p:tnLst>
      <p:par>
        <p:cTn id="1" dur="indefinite" restart="never" nodeType="tmRoot"/>
      </p:par>
    </p:tnLst>
  </p:timing>
  <p:hf sldNum="0" hdr="0" dt="0"/>
  <p:txStyles>
    <p:titleStyle>
      <a:lvl1pPr algn="l" rtl="0" eaLnBrk="1" fontAlgn="base" hangingPunct="1">
        <a:spcBef>
          <a:spcPct val="0"/>
        </a:spcBef>
        <a:spcAft>
          <a:spcPct val="0"/>
        </a:spcAft>
        <a:defRPr kumimoji="0" lang="en-US" sz="2400" b="1" i="0" u="none" strike="noStrike" kern="1200" cap="none" spc="0" normalizeH="0" baseline="0" noProof="0" dirty="0" smtClean="0">
          <a:ln>
            <a:noFill/>
          </a:ln>
          <a:solidFill>
            <a:prstClr val="black">
              <a:lumMod val="65000"/>
              <a:lumOff val="35000"/>
            </a:prstClr>
          </a:solidFill>
          <a:effectLst/>
          <a:uLnTx/>
          <a:uFillTx/>
          <a:latin typeface="Cambria"/>
          <a:ea typeface="+mn-ea"/>
          <a:cs typeface="Cambria"/>
        </a:defRPr>
      </a:lvl1pPr>
      <a:lvl2pPr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2pPr>
      <a:lvl3pPr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3pPr>
      <a:lvl4pPr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4pPr>
      <a:lvl5pPr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5pPr>
      <a:lvl6pPr marL="4572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6pPr>
      <a:lvl7pPr marL="9144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7pPr>
      <a:lvl8pPr marL="13716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8pPr>
      <a:lvl9pPr marL="18288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9pPr>
    </p:titleStyle>
    <p:bodyStyle>
      <a:lvl1pPr marL="233363" marR="0" indent="-233363" algn="l" defTabSz="914400" rtl="0" eaLnBrk="1" fontAlgn="base" latinLnBrk="0" hangingPunct="1">
        <a:lnSpc>
          <a:spcPct val="100000"/>
        </a:lnSpc>
        <a:spcBef>
          <a:spcPct val="20000"/>
        </a:spcBef>
        <a:spcAft>
          <a:spcPct val="0"/>
        </a:spcAft>
        <a:buClrTx/>
        <a:buSzTx/>
        <a:buFontTx/>
        <a:buNone/>
        <a:tabLst/>
        <a:defRPr kumimoji="0" lang="en-US" sz="2400" b="0" i="0" u="none" strike="noStrike" kern="1200" cap="none" spc="0" normalizeH="0" baseline="0" noProof="0" dirty="0" smtClean="0">
          <a:ln>
            <a:noFill/>
          </a:ln>
          <a:solidFill>
            <a:prstClr val="black">
              <a:lumMod val="65000"/>
              <a:lumOff val="35000"/>
            </a:prstClr>
          </a:solidFill>
          <a:effectLst/>
          <a:uLnTx/>
          <a:uFillTx/>
          <a:latin typeface="Calibri"/>
          <a:ea typeface="+mn-ea"/>
          <a:cs typeface="Calibri"/>
        </a:defRPr>
      </a:lvl1pPr>
      <a:lvl2pPr marL="460375" marR="0" indent="-285750" algn="l" defTabSz="914400" rtl="0" eaLnBrk="1" fontAlgn="base" latinLnBrk="0" hangingPunct="1">
        <a:lnSpc>
          <a:spcPct val="100000"/>
        </a:lnSpc>
        <a:spcBef>
          <a:spcPct val="20000"/>
        </a:spcBef>
        <a:spcAft>
          <a:spcPct val="0"/>
        </a:spcAft>
        <a:buClrTx/>
        <a:buSzTx/>
        <a:buFont typeface="Arial"/>
        <a:buChar char="•"/>
        <a:tabLst/>
        <a:defRPr kumimoji="0" lang="en-US" sz="1800" b="0" i="0" u="none" strike="noStrike" kern="1200" cap="none" spc="0" normalizeH="0" baseline="0" noProof="0" dirty="0" smtClean="0">
          <a:ln>
            <a:noFill/>
          </a:ln>
          <a:solidFill>
            <a:prstClr val="black">
              <a:lumMod val="65000"/>
              <a:lumOff val="35000"/>
            </a:prstClr>
          </a:solidFill>
          <a:effectLst/>
          <a:uLnTx/>
          <a:uFillTx/>
          <a:latin typeface="Calibri"/>
          <a:ea typeface="+mn-ea"/>
          <a:cs typeface="Calibri"/>
        </a:defRPr>
      </a:lvl2pPr>
      <a:lvl3pPr marL="687388" indent="-228600" algn="l" rtl="0" eaLnBrk="1" fontAlgn="base" hangingPunct="1">
        <a:spcBef>
          <a:spcPct val="20000"/>
        </a:spcBef>
        <a:spcAft>
          <a:spcPct val="0"/>
        </a:spcAft>
        <a:buClrTx/>
        <a:buChar char="•"/>
        <a:defRPr kumimoji="0" lang="en-US" sz="1800" b="0" i="0" u="none" strike="noStrike" kern="1200" cap="none" spc="0" normalizeH="0" baseline="0" noProof="0" dirty="0" smtClean="0">
          <a:ln>
            <a:noFill/>
          </a:ln>
          <a:solidFill>
            <a:prstClr val="black">
              <a:lumMod val="65000"/>
              <a:lumOff val="35000"/>
            </a:prstClr>
          </a:solidFill>
          <a:effectLst/>
          <a:uLnTx/>
          <a:uFillTx/>
          <a:latin typeface="Calibri"/>
          <a:ea typeface="+mn-ea"/>
          <a:cs typeface="Calibri"/>
        </a:defRPr>
      </a:lvl3pPr>
      <a:lvl4pPr marL="922338" indent="-228600" algn="l" rtl="0" eaLnBrk="1" fontAlgn="base" hangingPunct="1">
        <a:spcBef>
          <a:spcPct val="20000"/>
        </a:spcBef>
        <a:spcAft>
          <a:spcPct val="0"/>
        </a:spcAft>
        <a:buClrTx/>
        <a:buFont typeface="Arial"/>
        <a:buChar char="•"/>
        <a:defRPr kumimoji="0" lang="en-US" sz="1800" b="0" i="0" u="none" strike="noStrike" kern="1200" cap="none" spc="0" normalizeH="0" baseline="0" noProof="0" dirty="0" smtClean="0">
          <a:ln>
            <a:noFill/>
          </a:ln>
          <a:solidFill>
            <a:prstClr val="black">
              <a:lumMod val="65000"/>
              <a:lumOff val="35000"/>
            </a:prstClr>
          </a:solidFill>
          <a:effectLst/>
          <a:uLnTx/>
          <a:uFillTx/>
          <a:latin typeface="Calibri"/>
          <a:ea typeface="+mn-ea"/>
          <a:cs typeface="Calibri"/>
        </a:defRPr>
      </a:lvl4pPr>
      <a:lvl5pPr marL="1136650" marR="0" indent="-228600" algn="l" defTabSz="914400" rtl="0" eaLnBrk="1" fontAlgn="base" latinLnBrk="0" hangingPunct="1">
        <a:lnSpc>
          <a:spcPct val="100000"/>
        </a:lnSpc>
        <a:spcBef>
          <a:spcPct val="20000"/>
        </a:spcBef>
        <a:spcAft>
          <a:spcPct val="0"/>
        </a:spcAft>
        <a:buClrTx/>
        <a:buSzTx/>
        <a:buFont typeface="Arial"/>
        <a:buNone/>
        <a:tabLst/>
        <a:defRPr kumimoji="0" lang="en-US" sz="1800" b="0" i="0" u="none" strike="noStrike" kern="1200" cap="none" spc="0" normalizeH="0" baseline="0" noProof="0" dirty="0" smtClean="0">
          <a:ln>
            <a:noFill/>
          </a:ln>
          <a:solidFill>
            <a:prstClr val="black">
              <a:lumMod val="65000"/>
              <a:lumOff val="35000"/>
            </a:prstClr>
          </a:solidFill>
          <a:effectLst/>
          <a:uLnTx/>
          <a:uFillTx/>
          <a:latin typeface="Calibri"/>
          <a:ea typeface="+mn-ea"/>
          <a:cs typeface="Calibri"/>
        </a:defRPr>
      </a:lvl5pPr>
      <a:lvl6pPr marL="2228850" indent="-228600" algn="l" rtl="0" eaLnBrk="1" fontAlgn="base" hangingPunct="1">
        <a:spcBef>
          <a:spcPct val="20000"/>
        </a:spcBef>
        <a:spcAft>
          <a:spcPct val="0"/>
        </a:spcAft>
        <a:buChar char="»"/>
        <a:defRPr>
          <a:solidFill>
            <a:schemeClr val="tx1"/>
          </a:solidFill>
          <a:latin typeface="+mn-lt"/>
          <a:ea typeface="+mn-ea"/>
        </a:defRPr>
      </a:lvl6pPr>
      <a:lvl7pPr marL="2686050" indent="-228600" algn="l" rtl="0" eaLnBrk="1" fontAlgn="base" hangingPunct="1">
        <a:spcBef>
          <a:spcPct val="20000"/>
        </a:spcBef>
        <a:spcAft>
          <a:spcPct val="0"/>
        </a:spcAft>
        <a:buChar char="»"/>
        <a:defRPr>
          <a:solidFill>
            <a:schemeClr val="tx1"/>
          </a:solidFill>
          <a:latin typeface="+mn-lt"/>
          <a:ea typeface="+mn-ea"/>
        </a:defRPr>
      </a:lvl7pPr>
      <a:lvl8pPr marL="3143250" indent="-228600" algn="l" rtl="0" eaLnBrk="1" fontAlgn="base" hangingPunct="1">
        <a:spcBef>
          <a:spcPct val="20000"/>
        </a:spcBef>
        <a:spcAft>
          <a:spcPct val="0"/>
        </a:spcAft>
        <a:buChar char="»"/>
        <a:defRPr>
          <a:solidFill>
            <a:schemeClr val="tx1"/>
          </a:solidFill>
          <a:latin typeface="+mn-lt"/>
          <a:ea typeface="+mn-ea"/>
        </a:defRPr>
      </a:lvl8pPr>
      <a:lvl9pPr marL="360045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676400" y="1751789"/>
            <a:ext cx="6096000" cy="1519238"/>
          </a:xfrm>
        </p:spPr>
        <p:txBody>
          <a:bodyPr/>
          <a:lstStyle/>
          <a:p>
            <a:pPr algn="ctr"/>
            <a:r>
              <a:rPr lang="en-US" sz="3200" b="1" dirty="0" smtClean="0">
                <a:solidFill>
                  <a:schemeClr val="accent6"/>
                </a:solidFill>
                <a:latin typeface="Cambria" pitchFamily="18" charset="0"/>
              </a:rPr>
              <a:t>Recognizing and Responding </a:t>
            </a:r>
            <a:r>
              <a:rPr lang="en-US" sz="3200" dirty="0">
                <a:solidFill>
                  <a:schemeClr val="accent6"/>
                </a:solidFill>
                <a:latin typeface="Cambria" pitchFamily="18" charset="0"/>
              </a:rPr>
              <a:t>to Sexual </a:t>
            </a:r>
            <a:r>
              <a:rPr lang="en-US" sz="3200" dirty="0" smtClean="0">
                <a:solidFill>
                  <a:schemeClr val="accent6"/>
                </a:solidFill>
                <a:latin typeface="Cambria" pitchFamily="18" charset="0"/>
              </a:rPr>
              <a:t>Harassment</a:t>
            </a:r>
            <a:r>
              <a:rPr lang="en-US" sz="4000" b="1" dirty="0" smtClean="0"/>
              <a:t/>
            </a:r>
            <a:br>
              <a:rPr lang="en-US" sz="4000" b="1" dirty="0" smtClean="0"/>
            </a:br>
            <a:endParaRPr lang="en-US" sz="4000" b="1" dirty="0" smtClean="0"/>
          </a:p>
        </p:txBody>
      </p:sp>
      <p:sp>
        <p:nvSpPr>
          <p:cNvPr id="3075" name="Rectangle 4"/>
          <p:cNvSpPr>
            <a:spLocks noChangeArrowheads="1"/>
          </p:cNvSpPr>
          <p:nvPr/>
        </p:nvSpPr>
        <p:spPr bwMode="auto">
          <a:xfrm>
            <a:off x="4191000" y="1752600"/>
            <a:ext cx="4572000" cy="1519238"/>
          </a:xfrm>
          <a:prstGeom prst="rect">
            <a:avLst/>
          </a:prstGeom>
          <a:noFill/>
          <a:ln w="9525">
            <a:noFill/>
            <a:miter lim="800000"/>
            <a:headEnd/>
            <a:tailEnd/>
          </a:ln>
        </p:spPr>
        <p:txBody>
          <a:bodyPr anchor="b"/>
          <a:lstStyle/>
          <a:p>
            <a:pPr algn="ctr"/>
            <a:r>
              <a:rPr lang="en-US" sz="4000" b="1" dirty="0">
                <a:solidFill>
                  <a:schemeClr val="tx2"/>
                </a:solidFill>
              </a:rPr>
              <a:t/>
            </a:r>
            <a:br>
              <a:rPr lang="en-US" sz="4000" b="1" dirty="0">
                <a:solidFill>
                  <a:schemeClr val="tx2"/>
                </a:solidFill>
              </a:rPr>
            </a:br>
            <a:endParaRPr lang="en-US" sz="4000" b="1" dirty="0">
              <a:solidFill>
                <a:schemeClr val="tx2"/>
              </a:solidFill>
            </a:endParaRPr>
          </a:p>
        </p:txBody>
      </p:sp>
      <p:sp>
        <p:nvSpPr>
          <p:cNvPr id="3076" name="TextBox 3"/>
          <p:cNvSpPr txBox="1">
            <a:spLocks noChangeArrowheads="1"/>
          </p:cNvSpPr>
          <p:nvPr/>
        </p:nvSpPr>
        <p:spPr bwMode="auto">
          <a:xfrm>
            <a:off x="914400" y="3467100"/>
            <a:ext cx="7620000" cy="2246769"/>
          </a:xfrm>
          <a:prstGeom prst="rect">
            <a:avLst/>
          </a:prstGeom>
          <a:noFill/>
          <a:ln w="9525">
            <a:noFill/>
            <a:miter lim="800000"/>
            <a:headEnd/>
            <a:tailEnd/>
          </a:ln>
        </p:spPr>
        <p:txBody>
          <a:bodyPr>
            <a:spAutoFit/>
          </a:bodyPr>
          <a:lstStyle/>
          <a:p>
            <a:pPr algn="ctr" eaLnBrk="0" hangingPunct="0"/>
            <a:r>
              <a:rPr lang="en-US" sz="2000" b="1" dirty="0">
                <a:solidFill>
                  <a:schemeClr val="accent1">
                    <a:lumMod val="50000"/>
                  </a:schemeClr>
                </a:solidFill>
              </a:rPr>
              <a:t>“As we work to make Oregon State University a safe, inclusive, and nurturing community for all of us, it is imperative that we end any form of harassment on </a:t>
            </a:r>
            <a:r>
              <a:rPr lang="en-US" sz="2000" b="1" dirty="0" smtClean="0">
                <a:solidFill>
                  <a:schemeClr val="accent1">
                    <a:lumMod val="50000"/>
                  </a:schemeClr>
                </a:solidFill>
              </a:rPr>
              <a:t>campus.  I </a:t>
            </a:r>
            <a:r>
              <a:rPr lang="en-US" sz="2000" b="1" dirty="0">
                <a:solidFill>
                  <a:schemeClr val="accent1">
                    <a:lumMod val="50000"/>
                  </a:schemeClr>
                </a:solidFill>
              </a:rPr>
              <a:t>expect each and every member of the OSU community to become informed about harassment and to take responsibility for preventing harassment in all its forms.”</a:t>
            </a:r>
          </a:p>
          <a:p>
            <a:pPr algn="ctr" eaLnBrk="0" hangingPunct="0"/>
            <a:endParaRPr lang="en-US" sz="2000" dirty="0">
              <a:solidFill>
                <a:schemeClr val="accent1">
                  <a:lumMod val="50000"/>
                </a:schemeClr>
              </a:solidFill>
            </a:endParaRPr>
          </a:p>
          <a:p>
            <a:pPr algn="ctr" eaLnBrk="0" hangingPunct="0"/>
            <a:r>
              <a:rPr lang="en-US" sz="2000" i="1" dirty="0">
                <a:solidFill>
                  <a:schemeClr val="accent1">
                    <a:lumMod val="50000"/>
                  </a:schemeClr>
                </a:solidFill>
              </a:rPr>
              <a:t>--Oregon State University President Ed Ray</a:t>
            </a:r>
          </a:p>
        </p:txBody>
      </p:sp>
    </p:spTree>
    <p:extLst>
      <p:ext uri="{BB962C8B-B14F-4D97-AF65-F5344CB8AC3E}">
        <p14:creationId xmlns:p14="http://schemas.microsoft.com/office/powerpoint/2010/main" val="28765958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304800"/>
            <a:ext cx="9144000" cy="609600"/>
          </a:xfrm>
        </p:spPr>
        <p:txBody>
          <a:bodyPr/>
          <a:lstStyle/>
          <a:p>
            <a:pPr algn="ctr" eaLnBrk="1" hangingPunct="1"/>
            <a:r>
              <a:rPr lang="en-US" b="1" dirty="0" smtClean="0">
                <a:solidFill>
                  <a:schemeClr val="accent6"/>
                </a:solidFill>
              </a:rPr>
              <a:t>How must </a:t>
            </a:r>
            <a:r>
              <a:rPr lang="en-US" b="1" i="1" dirty="0" smtClean="0">
                <a:solidFill>
                  <a:schemeClr val="accent6"/>
                </a:solidFill>
              </a:rPr>
              <a:t>OSU</a:t>
            </a:r>
            <a:r>
              <a:rPr lang="en-US" b="1" dirty="0" smtClean="0">
                <a:solidFill>
                  <a:schemeClr val="accent6"/>
                </a:solidFill>
              </a:rPr>
              <a:t> respond? </a:t>
            </a:r>
          </a:p>
        </p:txBody>
      </p:sp>
      <p:sp>
        <p:nvSpPr>
          <p:cNvPr id="19459" name="Rectangle 3"/>
          <p:cNvSpPr>
            <a:spLocks noGrp="1" noChangeArrowheads="1"/>
          </p:cNvSpPr>
          <p:nvPr>
            <p:ph type="body" idx="1"/>
          </p:nvPr>
        </p:nvSpPr>
        <p:spPr>
          <a:xfrm>
            <a:off x="1143000" y="1447800"/>
            <a:ext cx="7543800" cy="4572000"/>
          </a:xfrm>
        </p:spPr>
        <p:txBody>
          <a:bodyPr/>
          <a:lstStyle/>
          <a:p>
            <a:pPr marL="342900" indent="-342900" eaLnBrk="1" hangingPunct="1">
              <a:buFont typeface="Arial" pitchFamily="34" charset="0"/>
              <a:buChar char="•"/>
            </a:pPr>
            <a:r>
              <a:rPr lang="en-US" dirty="0" smtClean="0"/>
              <a:t>Ensure a fair process for </a:t>
            </a:r>
            <a:r>
              <a:rPr lang="en-US" i="1" dirty="0" smtClean="0"/>
              <a:t>all</a:t>
            </a:r>
            <a:r>
              <a:rPr lang="en-US" dirty="0" smtClean="0"/>
              <a:t> </a:t>
            </a:r>
            <a:r>
              <a:rPr lang="en-US" dirty="0" smtClean="0"/>
              <a:t>parties</a:t>
            </a:r>
          </a:p>
          <a:p>
            <a:pPr marL="342900" indent="-342900" eaLnBrk="1" hangingPunct="1">
              <a:buFont typeface="Arial" pitchFamily="34" charset="0"/>
              <a:buChar char="•"/>
            </a:pPr>
            <a:r>
              <a:rPr lang="en-US" dirty="0" smtClean="0"/>
              <a:t>Address </a:t>
            </a:r>
            <a:r>
              <a:rPr lang="en-US" dirty="0" smtClean="0"/>
              <a:t>the situation </a:t>
            </a:r>
            <a:r>
              <a:rPr lang="en-US" dirty="0" smtClean="0"/>
              <a:t>immediately</a:t>
            </a:r>
          </a:p>
          <a:p>
            <a:pPr marL="342900" indent="-342900" eaLnBrk="1" hangingPunct="1">
              <a:buFont typeface="Arial" pitchFamily="34" charset="0"/>
              <a:buChar char="•"/>
            </a:pPr>
            <a:r>
              <a:rPr lang="en-US" dirty="0" smtClean="0"/>
              <a:t>Determine </a:t>
            </a:r>
            <a:r>
              <a:rPr lang="en-US" dirty="0" smtClean="0"/>
              <a:t>the appropriate </a:t>
            </a:r>
            <a:r>
              <a:rPr lang="en-US" dirty="0" smtClean="0"/>
              <a:t>approach</a:t>
            </a:r>
          </a:p>
          <a:p>
            <a:pPr marL="342900" indent="-342900" eaLnBrk="1" hangingPunct="1">
              <a:buFont typeface="Arial" pitchFamily="34" charset="0"/>
              <a:buChar char="•"/>
            </a:pPr>
            <a:r>
              <a:rPr lang="en-US" dirty="0" smtClean="0"/>
              <a:t>Investigate </a:t>
            </a:r>
            <a:r>
              <a:rPr lang="en-US" dirty="0" smtClean="0"/>
              <a:t>the </a:t>
            </a:r>
            <a:r>
              <a:rPr lang="en-US" dirty="0" smtClean="0"/>
              <a:t>complaint</a:t>
            </a:r>
          </a:p>
          <a:p>
            <a:pPr marL="342900" indent="-342900" eaLnBrk="1" hangingPunct="1">
              <a:buFont typeface="Arial" pitchFamily="34" charset="0"/>
              <a:buChar char="•"/>
            </a:pPr>
            <a:r>
              <a:rPr lang="en-US" dirty="0" smtClean="0"/>
              <a:t>Consider </a:t>
            </a:r>
            <a:r>
              <a:rPr lang="en-US" dirty="0" smtClean="0"/>
              <a:t>all relevant </a:t>
            </a:r>
            <a:r>
              <a:rPr lang="en-US" dirty="0" smtClean="0"/>
              <a:t>details</a:t>
            </a:r>
          </a:p>
          <a:p>
            <a:pPr marL="342900" indent="-342900" eaLnBrk="1" hangingPunct="1">
              <a:buFont typeface="Arial" pitchFamily="34" charset="0"/>
              <a:buChar char="•"/>
            </a:pPr>
            <a:r>
              <a:rPr lang="en-US" dirty="0" smtClean="0"/>
              <a:t>Determine </a:t>
            </a:r>
            <a:r>
              <a:rPr lang="en-US" dirty="0" smtClean="0"/>
              <a:t>an appropriate outcome</a:t>
            </a:r>
            <a:r>
              <a:rPr lang="en-US" dirty="0" smtClean="0"/>
              <a:t>.</a:t>
            </a:r>
            <a:endParaRPr lang="en-US" dirty="0" smtClean="0"/>
          </a:p>
          <a:p>
            <a:pPr lvl="1" eaLnBrk="1" hangingPunct="1"/>
            <a:endParaRPr lang="en-US" sz="1000" b="1" dirty="0" smtClean="0">
              <a:solidFill>
                <a:schemeClr val="tx2"/>
              </a:solidFill>
            </a:endParaRPr>
          </a:p>
          <a:p>
            <a:pPr eaLnBrk="1" hangingPunct="1">
              <a:buNone/>
            </a:pPr>
            <a:endParaRPr lang="en-US" sz="2800" dirty="0" smtClean="0"/>
          </a:p>
        </p:txBody>
      </p:sp>
      <p:sp>
        <p:nvSpPr>
          <p:cNvPr id="2" name="Footer Placeholder 1"/>
          <p:cNvSpPr>
            <a:spLocks noGrp="1"/>
          </p:cNvSpPr>
          <p:nvPr>
            <p:ph type="ftr" sz="quarter" idx="12"/>
          </p:nvPr>
        </p:nvSpPr>
        <p:spPr/>
        <p:txBody>
          <a:bodyPr/>
          <a:lstStyle/>
          <a:p>
            <a:r>
              <a:rPr lang="en-US" smtClean="0"/>
              <a:t>2011 Office of Equity and Inclusion</a:t>
            </a:r>
            <a:endParaRPr lang="en-US" dirty="0"/>
          </a:p>
        </p:txBody>
      </p:sp>
    </p:spTree>
    <p:extLst>
      <p:ext uri="{BB962C8B-B14F-4D97-AF65-F5344CB8AC3E}">
        <p14:creationId xmlns:p14="http://schemas.microsoft.com/office/powerpoint/2010/main" val="393820009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304800"/>
            <a:ext cx="8382000" cy="914400"/>
          </a:xfrm>
        </p:spPr>
        <p:txBody>
          <a:bodyPr/>
          <a:lstStyle/>
          <a:p>
            <a:pPr algn="ctr" eaLnBrk="1" hangingPunct="1"/>
            <a:r>
              <a:rPr lang="en-US" b="1" dirty="0" smtClean="0">
                <a:solidFill>
                  <a:schemeClr val="accent6"/>
                </a:solidFill>
              </a:rPr>
              <a:t>Possible outcomes/sanctions</a:t>
            </a:r>
          </a:p>
        </p:txBody>
      </p:sp>
      <p:sp>
        <p:nvSpPr>
          <p:cNvPr id="20483" name="Rectangle 3"/>
          <p:cNvSpPr>
            <a:spLocks noGrp="1" noChangeArrowheads="1"/>
          </p:cNvSpPr>
          <p:nvPr>
            <p:ph type="body" idx="1"/>
          </p:nvPr>
        </p:nvSpPr>
        <p:spPr>
          <a:xfrm>
            <a:off x="533400" y="1447800"/>
            <a:ext cx="8077200" cy="2438400"/>
          </a:xfrm>
        </p:spPr>
        <p:txBody>
          <a:bodyPr numCol="2">
            <a:normAutofit lnSpcReduction="10000"/>
          </a:bodyPr>
          <a:lstStyle/>
          <a:p>
            <a:pPr marL="342900" indent="-342900" eaLnBrk="1" hangingPunct="1">
              <a:buFont typeface="Arial" pitchFamily="34" charset="0"/>
              <a:buChar char="•"/>
            </a:pPr>
            <a:r>
              <a:rPr lang="en-US" sz="2400" dirty="0" smtClean="0"/>
              <a:t>If harassment is found:</a:t>
            </a:r>
            <a:endParaRPr lang="en-US" sz="2200" dirty="0" smtClean="0"/>
          </a:p>
          <a:p>
            <a:pPr lvl="1" eaLnBrk="1" hangingPunct="1"/>
            <a:r>
              <a:rPr lang="en-US" sz="2000" dirty="0" smtClean="0"/>
              <a:t>Education/counseling</a:t>
            </a:r>
          </a:p>
          <a:p>
            <a:pPr lvl="1" eaLnBrk="1" hangingPunct="1"/>
            <a:r>
              <a:rPr lang="en-US" sz="2000" dirty="0" smtClean="0"/>
              <a:t>Warning</a:t>
            </a:r>
          </a:p>
          <a:p>
            <a:pPr lvl="1" eaLnBrk="1" hangingPunct="1"/>
            <a:r>
              <a:rPr lang="en-US" sz="2000" dirty="0" smtClean="0"/>
              <a:t>Reprimand</a:t>
            </a:r>
          </a:p>
          <a:p>
            <a:pPr lvl="1" eaLnBrk="1" hangingPunct="1"/>
            <a:r>
              <a:rPr lang="en-US" sz="2000" dirty="0" smtClean="0"/>
              <a:t>Mediation </a:t>
            </a:r>
            <a:r>
              <a:rPr lang="en-US" sz="1800" i="1" dirty="0" smtClean="0"/>
              <a:t>(except for allegations of sexual assault)</a:t>
            </a:r>
          </a:p>
          <a:p>
            <a:pPr lvl="1" eaLnBrk="1" hangingPunct="1">
              <a:lnSpc>
                <a:spcPct val="90000"/>
              </a:lnSpc>
            </a:pPr>
            <a:endParaRPr lang="en-US" sz="2000" dirty="0" smtClean="0"/>
          </a:p>
          <a:p>
            <a:pPr lvl="1" eaLnBrk="1" hangingPunct="1">
              <a:lnSpc>
                <a:spcPct val="90000"/>
              </a:lnSpc>
            </a:pPr>
            <a:r>
              <a:rPr lang="en-US" sz="2000" dirty="0" smtClean="0"/>
              <a:t>Denial of merit raise</a:t>
            </a:r>
          </a:p>
          <a:p>
            <a:pPr lvl="1" eaLnBrk="1" hangingPunct="1">
              <a:lnSpc>
                <a:spcPct val="90000"/>
              </a:lnSpc>
            </a:pPr>
            <a:r>
              <a:rPr lang="en-US" sz="2000" dirty="0" smtClean="0"/>
              <a:t>Transfer</a:t>
            </a:r>
          </a:p>
          <a:p>
            <a:pPr lvl="1" eaLnBrk="1" hangingPunct="1">
              <a:lnSpc>
                <a:spcPct val="90000"/>
              </a:lnSpc>
            </a:pPr>
            <a:r>
              <a:rPr lang="en-US" sz="2000" dirty="0" smtClean="0"/>
              <a:t>Denial of promotion and/or tenure</a:t>
            </a:r>
          </a:p>
          <a:p>
            <a:pPr lvl="1" eaLnBrk="1" hangingPunct="1">
              <a:lnSpc>
                <a:spcPct val="90000"/>
              </a:lnSpc>
            </a:pPr>
            <a:r>
              <a:rPr lang="en-US" sz="2000" dirty="0" smtClean="0"/>
              <a:t>Suspension</a:t>
            </a:r>
          </a:p>
          <a:p>
            <a:pPr lvl="1" eaLnBrk="1" hangingPunct="1">
              <a:lnSpc>
                <a:spcPct val="90000"/>
              </a:lnSpc>
            </a:pPr>
            <a:r>
              <a:rPr lang="en-US" sz="2000" dirty="0" smtClean="0"/>
              <a:t>Termination</a:t>
            </a:r>
          </a:p>
          <a:p>
            <a:pPr lvl="1" eaLnBrk="1" hangingPunct="1">
              <a:lnSpc>
                <a:spcPct val="90000"/>
              </a:lnSpc>
            </a:pPr>
            <a:endParaRPr lang="en-US" sz="2300" dirty="0" smtClean="0"/>
          </a:p>
        </p:txBody>
      </p:sp>
      <p:sp>
        <p:nvSpPr>
          <p:cNvPr id="4" name="Rectangle 3"/>
          <p:cNvSpPr txBox="1">
            <a:spLocks noChangeArrowheads="1"/>
          </p:cNvSpPr>
          <p:nvPr/>
        </p:nvSpPr>
        <p:spPr bwMode="auto">
          <a:xfrm>
            <a:off x="533400" y="3810000"/>
            <a:ext cx="8077200"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accent1"/>
              </a:buClr>
              <a:buSzTx/>
              <a:buFont typeface="Arial" pitchFamily="34" charset="0"/>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Although sanctions</a:t>
            </a:r>
            <a:r>
              <a:rPr kumimoji="0" lang="en-US" sz="2400" b="0" i="0" u="none" strike="noStrike" kern="0" cap="none" spc="0" normalizeH="0" noProof="0" dirty="0" smtClean="0">
                <a:ln>
                  <a:noFill/>
                </a:ln>
                <a:solidFill>
                  <a:schemeClr val="tx1"/>
                </a:solidFill>
                <a:effectLst/>
                <a:uLnTx/>
                <a:uFillTx/>
                <a:latin typeface="+mn-lt"/>
                <a:ea typeface="+mn-ea"/>
                <a:cs typeface="+mn-cs"/>
              </a:rPr>
              <a:t> may be </a:t>
            </a:r>
            <a:r>
              <a:rPr kumimoji="0" lang="en-US" sz="2400" b="0" i="0" u="none" strike="noStrike" kern="0" cap="none" spc="0" normalizeH="0" baseline="0" noProof="0" dirty="0" smtClean="0">
                <a:ln>
                  <a:noFill/>
                </a:ln>
                <a:solidFill>
                  <a:schemeClr val="tx1"/>
                </a:solidFill>
                <a:effectLst/>
                <a:uLnTx/>
                <a:uFillTx/>
                <a:latin typeface="+mn-lt"/>
                <a:ea typeface="+mn-ea"/>
                <a:cs typeface="+mn-cs"/>
              </a:rPr>
              <a:t>necessary, </a:t>
            </a:r>
            <a:r>
              <a:rPr lang="en-US" sz="2400" kern="0" dirty="0" smtClean="0">
                <a:latin typeface="+mn-lt"/>
              </a:rPr>
              <a:t>they are</a:t>
            </a:r>
            <a:r>
              <a:rPr kumimoji="0" lang="en-US" sz="2400" b="0" i="0" u="none" strike="noStrike" kern="0" cap="none" spc="0" normalizeH="0" baseline="0" noProof="0" dirty="0" smtClean="0">
                <a:ln>
                  <a:noFill/>
                </a:ln>
                <a:solidFill>
                  <a:schemeClr val="tx1"/>
                </a:solidFill>
                <a:effectLst/>
                <a:uLnTx/>
                <a:uFillTx/>
                <a:latin typeface="+mn-lt"/>
                <a:ea typeface="+mn-ea"/>
                <a:cs typeface="+mn-cs"/>
              </a:rPr>
              <a:t> not always adequate.  We must </a:t>
            </a:r>
            <a:r>
              <a:rPr kumimoji="0" lang="en-US" sz="2400" b="0" i="0" u="none" strike="noStrike" kern="0" cap="none" spc="0" normalizeH="0" baseline="0" noProof="0" dirty="0" smtClean="0">
                <a:ln>
                  <a:noFill/>
                </a:ln>
                <a:solidFill>
                  <a:schemeClr val="tx1"/>
                </a:solidFill>
                <a:effectLst/>
                <a:uLnTx/>
                <a:uFillTx/>
                <a:latin typeface="+mn-lt"/>
                <a:ea typeface="+mn-ea"/>
                <a:cs typeface="+mn-cs"/>
              </a:rPr>
              <a:t>also:</a:t>
            </a:r>
          </a:p>
          <a:p>
            <a:pPr marL="800100" lvl="1" indent="-342900" defTabSz="914400" fontAlgn="base">
              <a:spcBef>
                <a:spcPct val="20000"/>
              </a:spcBef>
              <a:spcAft>
                <a:spcPct val="0"/>
              </a:spcAft>
              <a:buClr>
                <a:schemeClr val="accent1"/>
              </a:buClr>
              <a:buFont typeface="Arial" pitchFamily="34" charset="0"/>
              <a:buChar char="•"/>
              <a:defRPr/>
            </a:pPr>
            <a:r>
              <a:rPr lang="en-US" sz="2000" kern="0" dirty="0" smtClean="0">
                <a:latin typeface="+mn-lt"/>
              </a:rPr>
              <a:t>Strive </a:t>
            </a:r>
            <a:r>
              <a:rPr lang="en-US" sz="2000" kern="0" dirty="0" smtClean="0">
                <a:latin typeface="+mn-lt"/>
              </a:rPr>
              <a:t>to eliminate a hostile environment created by the </a:t>
            </a:r>
            <a:r>
              <a:rPr lang="en-US" sz="2000" kern="0" dirty="0" smtClean="0">
                <a:latin typeface="+mn-lt"/>
              </a:rPr>
              <a:t>harassment;</a:t>
            </a:r>
          </a:p>
          <a:p>
            <a:pPr marL="800100" lvl="1" indent="-342900" defTabSz="914400" fontAlgn="base">
              <a:spcBef>
                <a:spcPct val="20000"/>
              </a:spcBef>
              <a:spcAft>
                <a:spcPct val="0"/>
              </a:spcAft>
              <a:buClr>
                <a:schemeClr val="accent1"/>
              </a:buClr>
              <a:buFont typeface="Arial" pitchFamily="34" charset="0"/>
              <a:buChar char="•"/>
              <a:defRPr/>
            </a:pPr>
            <a:r>
              <a:rPr kumimoji="0" lang="en-US" sz="2000" b="0" i="0" u="none" strike="noStrike" kern="0" cap="none" spc="0" normalizeH="0" baseline="0" noProof="0" dirty="0" smtClean="0">
                <a:ln>
                  <a:noFill/>
                </a:ln>
                <a:solidFill>
                  <a:schemeClr val="tx1"/>
                </a:solidFill>
                <a:effectLst/>
                <a:uLnTx/>
                <a:uFillTx/>
                <a:latin typeface="+mn-lt"/>
              </a:rPr>
              <a:t>Address</a:t>
            </a:r>
            <a:r>
              <a:rPr kumimoji="0" lang="en-US" sz="2000" b="0" i="0" u="none" strike="noStrike" kern="0" cap="none" spc="0" normalizeH="0" noProof="0" dirty="0" smtClean="0">
                <a:ln>
                  <a:noFill/>
                </a:ln>
                <a:solidFill>
                  <a:schemeClr val="tx1"/>
                </a:solidFill>
                <a:effectLst/>
                <a:uLnTx/>
                <a:uFillTx/>
                <a:latin typeface="+mn-lt"/>
              </a:rPr>
              <a:t> </a:t>
            </a:r>
            <a:r>
              <a:rPr kumimoji="0" lang="en-US" sz="2000" b="0" i="0" u="none" strike="noStrike" kern="0" cap="none" spc="0" normalizeH="0" noProof="0" dirty="0" smtClean="0">
                <a:ln>
                  <a:noFill/>
                </a:ln>
                <a:solidFill>
                  <a:schemeClr val="tx1"/>
                </a:solidFill>
                <a:effectLst/>
                <a:uLnTx/>
                <a:uFillTx/>
                <a:latin typeface="+mn-lt"/>
              </a:rPr>
              <a:t>the effect of the misconduct; </a:t>
            </a:r>
            <a:r>
              <a:rPr kumimoji="0" lang="en-US" sz="2000" b="0" i="0" u="none" strike="noStrike" kern="0" cap="none" spc="0" normalizeH="0" noProof="0" dirty="0" smtClean="0">
                <a:ln>
                  <a:noFill/>
                </a:ln>
                <a:solidFill>
                  <a:schemeClr val="tx1"/>
                </a:solidFill>
                <a:effectLst/>
                <a:uLnTx/>
                <a:uFillTx/>
                <a:latin typeface="+mn-lt"/>
              </a:rPr>
              <a:t>and</a:t>
            </a:r>
          </a:p>
          <a:p>
            <a:pPr marL="800100" lvl="1" indent="-342900" defTabSz="914400" fontAlgn="base">
              <a:spcBef>
                <a:spcPct val="20000"/>
              </a:spcBef>
              <a:spcAft>
                <a:spcPct val="0"/>
              </a:spcAft>
              <a:buClr>
                <a:schemeClr val="accent1"/>
              </a:buClr>
              <a:buFont typeface="Arial" pitchFamily="34" charset="0"/>
              <a:buChar char="•"/>
              <a:defRPr/>
            </a:pPr>
            <a:r>
              <a:rPr lang="en-US" sz="2000" kern="0" baseline="0" dirty="0" smtClean="0">
                <a:latin typeface="+mn-lt"/>
              </a:rPr>
              <a:t>Take </a:t>
            </a:r>
            <a:r>
              <a:rPr lang="en-US" sz="2000" kern="0" baseline="0" dirty="0" smtClean="0">
                <a:latin typeface="+mn-lt"/>
              </a:rPr>
              <a:t>reasonable steps to ensure that the harassment </a:t>
            </a:r>
            <a:r>
              <a:rPr lang="en-US" sz="2000" kern="0" baseline="0" dirty="0" smtClean="0">
                <a:latin typeface="+mn-lt"/>
              </a:rPr>
              <a:t>                   does </a:t>
            </a:r>
            <a:r>
              <a:rPr lang="en-US" sz="2000" kern="0" baseline="0" dirty="0" smtClean="0">
                <a:latin typeface="+mn-lt"/>
              </a:rPr>
              <a:t>not recur.</a:t>
            </a:r>
            <a:endParaRPr kumimoji="0" lang="en-US" sz="200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1" fontAlgn="base" latinLnBrk="0" hangingPunct="1">
              <a:lnSpc>
                <a:spcPct val="90000"/>
              </a:lnSpc>
              <a:spcBef>
                <a:spcPct val="20000"/>
              </a:spcBef>
              <a:spcAft>
                <a:spcPct val="0"/>
              </a:spcAft>
              <a:buClr>
                <a:schemeClr val="accent1"/>
              </a:buClr>
              <a:buSzTx/>
              <a:buFont typeface="Wingdings" pitchFamily="2" charset="2"/>
              <a:buChar char="¡"/>
              <a:tabLst/>
              <a:defRPr/>
            </a:pPr>
            <a:endParaRPr kumimoji="0" lang="en-US" sz="2300" b="0" i="0" u="none" strike="noStrike" kern="0" cap="none" spc="0" normalizeH="0" baseline="0" noProof="0" dirty="0" smtClean="0">
              <a:ln>
                <a:noFill/>
              </a:ln>
              <a:solidFill>
                <a:schemeClr val="tx1"/>
              </a:solidFill>
              <a:effectLst/>
              <a:uLnTx/>
              <a:uFillTx/>
              <a:latin typeface="+mn-lt"/>
            </a:endParaRPr>
          </a:p>
        </p:txBody>
      </p:sp>
      <p:sp>
        <p:nvSpPr>
          <p:cNvPr id="2" name="Footer Placeholder 1"/>
          <p:cNvSpPr>
            <a:spLocks noGrp="1"/>
          </p:cNvSpPr>
          <p:nvPr>
            <p:ph type="ftr" sz="quarter" idx="12"/>
          </p:nvPr>
        </p:nvSpPr>
        <p:spPr/>
        <p:txBody>
          <a:bodyPr/>
          <a:lstStyle/>
          <a:p>
            <a:r>
              <a:rPr lang="en-US" smtClean="0"/>
              <a:t>2011 Office of Equity and Inclusion</a:t>
            </a:r>
            <a:endParaRPr lang="en-US" dirty="0"/>
          </a:p>
        </p:txBody>
      </p:sp>
    </p:spTree>
    <p:extLst>
      <p:ext uri="{BB962C8B-B14F-4D97-AF65-F5344CB8AC3E}">
        <p14:creationId xmlns:p14="http://schemas.microsoft.com/office/powerpoint/2010/main" val="159689382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85750"/>
            <a:ext cx="8229600" cy="685800"/>
          </a:xfrm>
        </p:spPr>
        <p:txBody>
          <a:bodyPr/>
          <a:lstStyle/>
          <a:p>
            <a:pPr algn="ctr" eaLnBrk="1" hangingPunct="1"/>
            <a:r>
              <a:rPr lang="en-US" b="1" dirty="0" smtClean="0">
                <a:solidFill>
                  <a:schemeClr val="accent6"/>
                </a:solidFill>
              </a:rPr>
              <a:t>Policy on Consensual </a:t>
            </a:r>
            <a:r>
              <a:rPr lang="en-US" b="1" dirty="0" smtClean="0">
                <a:solidFill>
                  <a:schemeClr val="accent6"/>
                </a:solidFill>
              </a:rPr>
              <a:t>Relationships</a:t>
            </a:r>
          </a:p>
        </p:txBody>
      </p:sp>
      <p:sp>
        <p:nvSpPr>
          <p:cNvPr id="190467" name="Rectangle 3"/>
          <p:cNvSpPr>
            <a:spLocks noGrp="1" noChangeArrowheads="1"/>
          </p:cNvSpPr>
          <p:nvPr>
            <p:ph type="body" idx="1"/>
          </p:nvPr>
        </p:nvSpPr>
        <p:spPr>
          <a:xfrm>
            <a:off x="457200" y="1247775"/>
            <a:ext cx="8229600" cy="5153025"/>
          </a:xfrm>
        </p:spPr>
        <p:txBody>
          <a:bodyPr/>
          <a:lstStyle/>
          <a:p>
            <a:pPr marL="342900" indent="-342900" eaLnBrk="1" hangingPunct="1">
              <a:buFont typeface="Arial" pitchFamily="34" charset="0"/>
              <a:buChar char="•"/>
            </a:pPr>
            <a:r>
              <a:rPr lang="en-US" sz="2400" dirty="0" smtClean="0"/>
              <a:t>Romantic</a:t>
            </a:r>
            <a:r>
              <a:rPr lang="en-US" sz="2400" dirty="0" smtClean="0"/>
              <a:t>, intimate or sexual relationships where one of the parties has institutional responsibility for or authority over the other or is involved in evaluation of the other party, whether the other party is an employee or a student. </a:t>
            </a:r>
            <a:endParaRPr lang="en-US" sz="2400" dirty="0" smtClean="0"/>
          </a:p>
          <a:p>
            <a:pPr marL="342900" indent="-342900" eaLnBrk="1" hangingPunct="1">
              <a:buFont typeface="Arial" pitchFamily="34" charset="0"/>
              <a:buChar char="•"/>
            </a:pPr>
            <a:r>
              <a:rPr lang="en-US" sz="2400" dirty="0" smtClean="0"/>
              <a:t>Policy Requirements</a:t>
            </a:r>
          </a:p>
          <a:p>
            <a:pPr marL="514350" lvl="1" indent="-114300">
              <a:buFont typeface="Arial" pitchFamily="34" charset="0"/>
              <a:buChar char="•"/>
            </a:pPr>
            <a:r>
              <a:rPr lang="en-US" dirty="0" smtClean="0"/>
              <a:t>Disclosure </a:t>
            </a:r>
            <a:r>
              <a:rPr lang="en-US" dirty="0" smtClean="0"/>
              <a:t>to a higher level </a:t>
            </a:r>
            <a:r>
              <a:rPr lang="en-US" dirty="0" smtClean="0"/>
              <a:t>administrator</a:t>
            </a:r>
          </a:p>
          <a:p>
            <a:pPr marL="514350" lvl="2" indent="-114300">
              <a:buFont typeface="Arial" pitchFamily="34" charset="0"/>
              <a:buChar char="•"/>
            </a:pPr>
            <a:r>
              <a:rPr lang="en-US" sz="2000" dirty="0" smtClean="0"/>
              <a:t>Alternate arrangements</a:t>
            </a:r>
          </a:p>
          <a:p>
            <a:pPr marL="514350" lvl="4" indent="-114300">
              <a:buFont typeface="Arial" pitchFamily="34" charset="0"/>
              <a:buChar char="•"/>
            </a:pPr>
            <a:r>
              <a:rPr lang="en-US" sz="2000" dirty="0" smtClean="0"/>
              <a:t>Eliminate </a:t>
            </a:r>
            <a:r>
              <a:rPr lang="en-US" sz="2000" dirty="0" smtClean="0"/>
              <a:t>conflict of </a:t>
            </a:r>
            <a:r>
              <a:rPr lang="en-US" sz="2000" dirty="0" smtClean="0"/>
              <a:t>interest</a:t>
            </a:r>
          </a:p>
          <a:p>
            <a:pPr marL="514350" lvl="4" indent="-114300">
              <a:buFont typeface="Arial" pitchFamily="34" charset="0"/>
              <a:buChar char="•"/>
            </a:pPr>
            <a:r>
              <a:rPr lang="en-US" sz="2000" dirty="0" smtClean="0"/>
              <a:t>Minimize </a:t>
            </a:r>
            <a:r>
              <a:rPr lang="en-US" sz="2000" dirty="0" smtClean="0"/>
              <a:t>negative effect on others</a:t>
            </a:r>
          </a:p>
          <a:p>
            <a:pPr eaLnBrk="1" hangingPunct="1"/>
            <a:endParaRPr lang="en-US" sz="2400" dirty="0" smtClean="0"/>
          </a:p>
          <a:p>
            <a:pPr eaLnBrk="1" hangingPunct="1">
              <a:buNone/>
            </a:pPr>
            <a:endParaRPr lang="en-US" sz="3000" b="1" dirty="0" smtClean="0"/>
          </a:p>
        </p:txBody>
      </p:sp>
      <p:sp>
        <p:nvSpPr>
          <p:cNvPr id="2" name="Footer Placeholder 1"/>
          <p:cNvSpPr>
            <a:spLocks noGrp="1"/>
          </p:cNvSpPr>
          <p:nvPr>
            <p:ph type="ftr" sz="quarter" idx="12"/>
          </p:nvPr>
        </p:nvSpPr>
        <p:spPr/>
        <p:txBody>
          <a:bodyPr/>
          <a:lstStyle/>
          <a:p>
            <a:r>
              <a:rPr lang="en-US" smtClean="0"/>
              <a:t>2011 Office of Equity and Inclusion</a:t>
            </a:r>
            <a:endParaRPr lang="en-US" dirty="0"/>
          </a:p>
        </p:txBody>
      </p:sp>
    </p:spTree>
    <p:extLst>
      <p:ext uri="{BB962C8B-B14F-4D97-AF65-F5344CB8AC3E}">
        <p14:creationId xmlns:p14="http://schemas.microsoft.com/office/powerpoint/2010/main" val="36514368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04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04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04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04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04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85750"/>
            <a:ext cx="8229600" cy="685800"/>
          </a:xfrm>
        </p:spPr>
        <p:txBody>
          <a:bodyPr/>
          <a:lstStyle/>
          <a:p>
            <a:pPr algn="ctr" eaLnBrk="1" hangingPunct="1"/>
            <a:r>
              <a:rPr lang="en-US" b="1" dirty="0" smtClean="0">
                <a:solidFill>
                  <a:schemeClr val="accent6"/>
                </a:solidFill>
              </a:rPr>
              <a:t>Policy </a:t>
            </a:r>
            <a:r>
              <a:rPr lang="en-US" dirty="0" smtClean="0">
                <a:solidFill>
                  <a:schemeClr val="accent6"/>
                </a:solidFill>
              </a:rPr>
              <a:t>on </a:t>
            </a:r>
            <a:r>
              <a:rPr lang="en-US" b="1" dirty="0" smtClean="0">
                <a:solidFill>
                  <a:schemeClr val="accent6"/>
                </a:solidFill>
              </a:rPr>
              <a:t>Retaliation</a:t>
            </a:r>
            <a:endParaRPr lang="en-US" b="1" dirty="0" smtClean="0">
              <a:solidFill>
                <a:schemeClr val="accent6"/>
              </a:solidFill>
            </a:endParaRPr>
          </a:p>
        </p:txBody>
      </p:sp>
      <p:sp>
        <p:nvSpPr>
          <p:cNvPr id="21507" name="Rectangle 3"/>
          <p:cNvSpPr>
            <a:spLocks noGrp="1" noChangeArrowheads="1"/>
          </p:cNvSpPr>
          <p:nvPr>
            <p:ph type="body" idx="1"/>
          </p:nvPr>
        </p:nvSpPr>
        <p:spPr/>
        <p:txBody>
          <a:bodyPr/>
          <a:lstStyle/>
          <a:p>
            <a:pPr marL="457200" indent="-457200" eaLnBrk="1" hangingPunct="1">
              <a:buFont typeface="Arial" pitchFamily="34" charset="0"/>
              <a:buChar char="•"/>
            </a:pPr>
            <a:r>
              <a:rPr lang="en-US" dirty="0" smtClean="0"/>
              <a:t>When someone engages in </a:t>
            </a:r>
            <a:r>
              <a:rPr lang="en-US" i="1" dirty="0" smtClean="0"/>
              <a:t>protected </a:t>
            </a:r>
            <a:r>
              <a:rPr lang="en-US" i="1" dirty="0" smtClean="0"/>
              <a:t>activity</a:t>
            </a:r>
            <a:r>
              <a:rPr lang="en-US" dirty="0" smtClean="0"/>
              <a:t>:</a:t>
            </a:r>
          </a:p>
          <a:p>
            <a:pPr marL="800100" lvl="1" indent="-114300">
              <a:buFont typeface="Arial" pitchFamily="34" charset="0"/>
              <a:buChar char="•"/>
            </a:pPr>
            <a:r>
              <a:rPr lang="en-US" dirty="0" smtClean="0"/>
              <a:t>expressing </a:t>
            </a:r>
            <a:r>
              <a:rPr lang="en-US" dirty="0" smtClean="0"/>
              <a:t>concern to appropriate authority </a:t>
            </a:r>
            <a:endParaRPr lang="en-US" dirty="0" smtClean="0"/>
          </a:p>
          <a:p>
            <a:pPr marL="800100" lvl="1" indent="-114300">
              <a:buFont typeface="Arial" pitchFamily="34" charset="0"/>
              <a:buChar char="•"/>
            </a:pPr>
            <a:r>
              <a:rPr lang="en-US" sz="2000" dirty="0" smtClean="0"/>
              <a:t>filing </a:t>
            </a:r>
            <a:r>
              <a:rPr lang="en-US" sz="2000" dirty="0" smtClean="0"/>
              <a:t>a </a:t>
            </a:r>
            <a:r>
              <a:rPr lang="en-US" sz="2000" dirty="0" smtClean="0"/>
              <a:t>complaint</a:t>
            </a:r>
          </a:p>
          <a:p>
            <a:pPr marL="800100" lvl="1" indent="-114300">
              <a:buFont typeface="Arial" pitchFamily="34" charset="0"/>
              <a:buChar char="•"/>
            </a:pPr>
            <a:r>
              <a:rPr lang="en-US" sz="2000" dirty="0" smtClean="0"/>
              <a:t>participating </a:t>
            </a:r>
            <a:r>
              <a:rPr lang="en-US" sz="2000" dirty="0" smtClean="0"/>
              <a:t>in an investigation </a:t>
            </a:r>
            <a:endParaRPr lang="en-US" sz="2000" dirty="0" smtClean="0"/>
          </a:p>
          <a:p>
            <a:pPr marL="685800" lvl="1"/>
            <a:endParaRPr lang="en-US" sz="2000" dirty="0" smtClean="0"/>
          </a:p>
          <a:p>
            <a:pPr marL="457200" indent="-457200">
              <a:buFont typeface="Arial" pitchFamily="34" charset="0"/>
              <a:buChar char="•"/>
            </a:pPr>
            <a:r>
              <a:rPr lang="en-US" dirty="0"/>
              <a:t>T</a:t>
            </a:r>
            <a:r>
              <a:rPr lang="en-US" dirty="0" smtClean="0"/>
              <a:t>he </a:t>
            </a:r>
            <a:r>
              <a:rPr lang="en-US" dirty="0" smtClean="0"/>
              <a:t>person is protected from </a:t>
            </a:r>
            <a:r>
              <a:rPr lang="en-US" i="1" dirty="0" smtClean="0"/>
              <a:t>retaliation</a:t>
            </a:r>
            <a:r>
              <a:rPr lang="en-US" dirty="0" smtClean="0"/>
              <a:t>:</a:t>
            </a:r>
          </a:p>
          <a:p>
            <a:pPr marL="800100" indent="-114300">
              <a:buFont typeface="Arial" pitchFamily="34" charset="0"/>
              <a:buChar char="•"/>
            </a:pPr>
            <a:r>
              <a:rPr lang="en-US" sz="2000" dirty="0" smtClean="0"/>
              <a:t>actions </a:t>
            </a:r>
            <a:r>
              <a:rPr lang="en-US" sz="2000" dirty="0" smtClean="0"/>
              <a:t>that could deter </a:t>
            </a:r>
            <a:r>
              <a:rPr lang="en-US" sz="2000" dirty="0" smtClean="0"/>
              <a:t>complaints</a:t>
            </a:r>
          </a:p>
          <a:p>
            <a:pPr marL="800100" indent="-114300">
              <a:buFont typeface="Arial" pitchFamily="34" charset="0"/>
              <a:buChar char="•"/>
            </a:pPr>
            <a:r>
              <a:rPr lang="en-US" sz="2000" dirty="0" smtClean="0"/>
              <a:t>taken </a:t>
            </a:r>
            <a:r>
              <a:rPr lang="en-US" sz="2000" dirty="0" smtClean="0"/>
              <a:t>because of protected activity</a:t>
            </a:r>
          </a:p>
          <a:p>
            <a:pPr eaLnBrk="1" hangingPunct="1"/>
            <a:endParaRPr lang="en-US" dirty="0" smtClean="0"/>
          </a:p>
          <a:p>
            <a:pPr algn="ctr" eaLnBrk="1" hangingPunct="1"/>
            <a:r>
              <a:rPr lang="en-US" dirty="0" smtClean="0">
                <a:solidFill>
                  <a:schemeClr val="accent2">
                    <a:lumMod val="50000"/>
                  </a:schemeClr>
                </a:solidFill>
              </a:rPr>
              <a:t>Activity</a:t>
            </a:r>
            <a:r>
              <a:rPr lang="en-US" dirty="0" smtClean="0">
                <a:solidFill>
                  <a:schemeClr val="accent2"/>
                </a:solidFill>
              </a:rPr>
              <a:t>	</a:t>
            </a:r>
            <a:r>
              <a:rPr lang="en-US" dirty="0" smtClean="0">
                <a:solidFill>
                  <a:schemeClr val="accent3">
                    <a:lumMod val="50000"/>
                  </a:schemeClr>
                </a:solidFill>
              </a:rPr>
              <a:t>Harm</a:t>
            </a:r>
            <a:r>
              <a:rPr lang="en-US" dirty="0" smtClean="0">
                <a:solidFill>
                  <a:schemeClr val="accent2"/>
                </a:solidFill>
              </a:rPr>
              <a:t>	         </a:t>
            </a:r>
            <a:r>
              <a:rPr lang="en-US" dirty="0" smtClean="0">
                <a:solidFill>
                  <a:schemeClr val="accent5">
                    <a:lumMod val="50000"/>
                  </a:schemeClr>
                </a:solidFill>
              </a:rPr>
              <a:t>Causation</a:t>
            </a:r>
            <a:r>
              <a:rPr lang="en-US" dirty="0" smtClean="0">
                <a:solidFill>
                  <a:schemeClr val="accent2"/>
                </a:solidFill>
              </a:rPr>
              <a:t>	</a:t>
            </a:r>
            <a:r>
              <a:rPr lang="en-US" dirty="0" smtClean="0">
                <a:solidFill>
                  <a:schemeClr val="accent6">
                    <a:lumMod val="50000"/>
                  </a:schemeClr>
                </a:solidFill>
              </a:rPr>
              <a:t>Knowledge</a:t>
            </a:r>
            <a:endParaRPr lang="en-US" dirty="0" smtClean="0">
              <a:solidFill>
                <a:schemeClr val="accent6">
                  <a:lumMod val="50000"/>
                </a:schemeClr>
              </a:solidFill>
            </a:endParaRPr>
          </a:p>
        </p:txBody>
      </p:sp>
      <p:sp>
        <p:nvSpPr>
          <p:cNvPr id="2" name="Right Arrow 1"/>
          <p:cNvSpPr/>
          <p:nvPr/>
        </p:nvSpPr>
        <p:spPr bwMode="auto">
          <a:xfrm>
            <a:off x="2190750" y="5143500"/>
            <a:ext cx="733425" cy="381000"/>
          </a:xfrm>
          <a:prstGeom prs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999999"/>
              </a:solidFill>
              <a:effectLst/>
              <a:latin typeface="Arial" charset="0"/>
              <a:ea typeface="ＭＳ Ｐゴシック" pitchFamily="-96" charset="-128"/>
            </a:endParaRPr>
          </a:p>
        </p:txBody>
      </p:sp>
      <p:sp>
        <p:nvSpPr>
          <p:cNvPr id="5" name="Right Arrow 4"/>
          <p:cNvSpPr/>
          <p:nvPr/>
        </p:nvSpPr>
        <p:spPr bwMode="auto">
          <a:xfrm>
            <a:off x="3705225" y="5143500"/>
            <a:ext cx="733425" cy="381000"/>
          </a:xfrm>
          <a:prstGeom prst="rightArrow">
            <a:avLst/>
          </a:prstGeom>
          <a:solidFill>
            <a:schemeClr val="accent3"/>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999999"/>
              </a:solidFill>
              <a:effectLst/>
              <a:latin typeface="Arial" charset="0"/>
              <a:ea typeface="ＭＳ Ｐゴシック" pitchFamily="-96" charset="-128"/>
            </a:endParaRPr>
          </a:p>
        </p:txBody>
      </p:sp>
      <p:sp>
        <p:nvSpPr>
          <p:cNvPr id="6" name="Right Arrow 5"/>
          <p:cNvSpPr/>
          <p:nvPr/>
        </p:nvSpPr>
        <p:spPr bwMode="auto">
          <a:xfrm>
            <a:off x="5834061" y="5143500"/>
            <a:ext cx="733425" cy="381000"/>
          </a:xfrm>
          <a:prstGeom prst="rightArrow">
            <a:avLst/>
          </a:prstGeom>
          <a:solidFill>
            <a:schemeClr val="accent5"/>
          </a:solidFill>
          <a:ln w="9525" cap="flat" cmpd="sng" algn="ctr">
            <a:solidFill>
              <a:schemeClr val="accent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999999"/>
              </a:solidFill>
              <a:effectLst/>
              <a:latin typeface="Arial" charset="0"/>
              <a:ea typeface="ＭＳ Ｐゴシック" pitchFamily="-96" charset="-128"/>
            </a:endParaRPr>
          </a:p>
        </p:txBody>
      </p:sp>
      <p:sp>
        <p:nvSpPr>
          <p:cNvPr id="3" name="Footer Placeholder 2"/>
          <p:cNvSpPr>
            <a:spLocks noGrp="1"/>
          </p:cNvSpPr>
          <p:nvPr>
            <p:ph type="ftr" sz="quarter" idx="12"/>
          </p:nvPr>
        </p:nvSpPr>
        <p:spPr/>
        <p:txBody>
          <a:bodyPr/>
          <a:lstStyle/>
          <a:p>
            <a:r>
              <a:rPr lang="en-US" smtClean="0"/>
              <a:t>2011 Office of Equity and Inclusion</a:t>
            </a:r>
            <a:endParaRPr lang="en-US" dirty="0"/>
          </a:p>
        </p:txBody>
      </p:sp>
    </p:spTree>
    <p:extLst>
      <p:ext uri="{BB962C8B-B14F-4D97-AF65-F5344CB8AC3E}">
        <p14:creationId xmlns:p14="http://schemas.microsoft.com/office/powerpoint/2010/main" val="395568795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304800" y="457200"/>
            <a:ext cx="8458200" cy="3962400"/>
          </a:xfrm>
        </p:spPr>
        <p:txBody>
          <a:bodyPr/>
          <a:lstStyle/>
          <a:p>
            <a:pPr marL="0" indent="0" eaLnBrk="1" hangingPunct="1">
              <a:buNone/>
            </a:pPr>
            <a:endParaRPr lang="en-US" sz="2400" dirty="0" smtClean="0"/>
          </a:p>
          <a:p>
            <a:pPr marL="0" indent="0" eaLnBrk="1" hangingPunct="1">
              <a:buNone/>
            </a:pPr>
            <a:endParaRPr lang="en-US" sz="2400" dirty="0" smtClean="0"/>
          </a:p>
          <a:p>
            <a:pPr marL="0" indent="0" eaLnBrk="1" hangingPunct="1">
              <a:buNone/>
            </a:pPr>
            <a:r>
              <a:rPr lang="en-US" sz="2400" dirty="0" smtClean="0"/>
              <a:t>Harassment and intimidation can impede an individual's ability to participate fully in the educational process. Acts of discrimination, harassment and insensitivity hurt and degrade all members of the campus community whether victim, perpetrator, or observer.</a:t>
            </a:r>
          </a:p>
          <a:p>
            <a:pPr eaLnBrk="1" hangingPunct="1"/>
            <a:endParaRPr lang="en-US" sz="2400" dirty="0" smtClean="0"/>
          </a:p>
          <a:p>
            <a:pPr eaLnBrk="1" hangingPunct="1"/>
            <a:r>
              <a:rPr lang="en-US" sz="2400" dirty="0" smtClean="0"/>
              <a:t>OSU prohibits discrimination on the basis of:</a:t>
            </a:r>
          </a:p>
        </p:txBody>
      </p:sp>
      <p:sp>
        <p:nvSpPr>
          <p:cNvPr id="22532" name="Text Box 4"/>
          <p:cNvSpPr txBox="1">
            <a:spLocks noChangeArrowheads="1"/>
          </p:cNvSpPr>
          <p:nvPr/>
        </p:nvSpPr>
        <p:spPr bwMode="auto">
          <a:xfrm>
            <a:off x="4419600" y="4457343"/>
            <a:ext cx="4495800" cy="2677656"/>
          </a:xfrm>
          <a:prstGeom prst="rect">
            <a:avLst/>
          </a:prstGeom>
          <a:noFill/>
          <a:ln w="28575" algn="ctr">
            <a:noFill/>
            <a:miter lim="800000"/>
            <a:headEnd/>
            <a:tailEnd/>
          </a:ln>
        </p:spPr>
        <p:txBody>
          <a:bodyPr wrap="square">
            <a:spAutoFit/>
          </a:bodyPr>
          <a:lstStyle/>
          <a:p>
            <a:pPr eaLnBrk="0" hangingPunct="0"/>
            <a:r>
              <a:rPr lang="en-US" dirty="0" smtClean="0"/>
              <a:t>National origin</a:t>
            </a:r>
          </a:p>
          <a:p>
            <a:pPr eaLnBrk="0" hangingPunct="0"/>
            <a:r>
              <a:rPr lang="en-US" dirty="0" smtClean="0"/>
              <a:t>Race</a:t>
            </a:r>
          </a:p>
          <a:p>
            <a:pPr eaLnBrk="0" hangingPunct="0"/>
            <a:r>
              <a:rPr lang="en-US" dirty="0" smtClean="0"/>
              <a:t>Religion</a:t>
            </a:r>
          </a:p>
          <a:p>
            <a:pPr eaLnBrk="0" hangingPunct="0"/>
            <a:r>
              <a:rPr lang="en-US" dirty="0" smtClean="0"/>
              <a:t>Sex</a:t>
            </a:r>
          </a:p>
          <a:p>
            <a:pPr eaLnBrk="0" hangingPunct="0"/>
            <a:r>
              <a:rPr lang="en-US" dirty="0" smtClean="0"/>
              <a:t>Sexual orientation</a:t>
            </a:r>
            <a:endParaRPr lang="en-US" dirty="0"/>
          </a:p>
          <a:p>
            <a:pPr eaLnBrk="0" hangingPunct="0"/>
            <a:r>
              <a:rPr lang="en-US" dirty="0" smtClean="0"/>
              <a:t>Veteran </a:t>
            </a:r>
            <a:r>
              <a:rPr lang="en-US" dirty="0"/>
              <a:t>status</a:t>
            </a:r>
          </a:p>
          <a:p>
            <a:pPr eaLnBrk="0" hangingPunct="0"/>
            <a:endParaRPr lang="en-US" sz="2400" dirty="0"/>
          </a:p>
          <a:p>
            <a:pPr algn="ctr" eaLnBrk="0" hangingPunct="0">
              <a:spcBef>
                <a:spcPct val="50000"/>
              </a:spcBef>
            </a:pPr>
            <a:endParaRPr lang="en-US" sz="2400" dirty="0"/>
          </a:p>
        </p:txBody>
      </p:sp>
      <p:sp>
        <p:nvSpPr>
          <p:cNvPr id="22533" name="Text Box 5"/>
          <p:cNvSpPr txBox="1">
            <a:spLocks noChangeArrowheads="1"/>
          </p:cNvSpPr>
          <p:nvPr/>
        </p:nvSpPr>
        <p:spPr bwMode="auto">
          <a:xfrm>
            <a:off x="762000" y="4419600"/>
            <a:ext cx="3429000" cy="2308324"/>
          </a:xfrm>
          <a:prstGeom prst="rect">
            <a:avLst/>
          </a:prstGeom>
          <a:noFill/>
          <a:ln w="28575" algn="ctr">
            <a:noFill/>
            <a:miter lim="800000"/>
            <a:headEnd/>
            <a:tailEnd/>
          </a:ln>
        </p:spPr>
        <p:txBody>
          <a:bodyPr wrap="square">
            <a:spAutoFit/>
          </a:bodyPr>
          <a:lstStyle/>
          <a:p>
            <a:pPr eaLnBrk="0" hangingPunct="0"/>
            <a:r>
              <a:rPr lang="en-US" dirty="0" smtClean="0"/>
              <a:t>Age</a:t>
            </a:r>
          </a:p>
          <a:p>
            <a:pPr eaLnBrk="0" hangingPunct="0"/>
            <a:r>
              <a:rPr lang="en-US" dirty="0" smtClean="0"/>
              <a:t>Color</a:t>
            </a:r>
          </a:p>
          <a:p>
            <a:pPr eaLnBrk="0" hangingPunct="0"/>
            <a:r>
              <a:rPr lang="en-US" dirty="0" smtClean="0"/>
              <a:t>Disability</a:t>
            </a:r>
          </a:p>
          <a:p>
            <a:pPr eaLnBrk="0" hangingPunct="0"/>
            <a:r>
              <a:rPr lang="en-US" dirty="0" smtClean="0"/>
              <a:t>Gender identity or expression</a:t>
            </a:r>
          </a:p>
          <a:p>
            <a:pPr eaLnBrk="0" hangingPunct="0"/>
            <a:r>
              <a:rPr lang="en-US" dirty="0" smtClean="0"/>
              <a:t>Genetic Information</a:t>
            </a:r>
          </a:p>
          <a:p>
            <a:pPr eaLnBrk="0" hangingPunct="0"/>
            <a:r>
              <a:rPr lang="en-US" dirty="0" smtClean="0"/>
              <a:t>Marital status</a:t>
            </a:r>
          </a:p>
          <a:p>
            <a:pPr algn="ctr" eaLnBrk="0" hangingPunct="0">
              <a:spcBef>
                <a:spcPct val="50000"/>
              </a:spcBef>
            </a:pPr>
            <a:endParaRPr lang="en-US" sz="2400" dirty="0"/>
          </a:p>
        </p:txBody>
      </p:sp>
      <p:sp>
        <p:nvSpPr>
          <p:cNvPr id="5" name="Rectangle 2"/>
          <p:cNvSpPr>
            <a:spLocks noGrp="1" noChangeArrowheads="1"/>
          </p:cNvSpPr>
          <p:nvPr>
            <p:ph type="title"/>
          </p:nvPr>
        </p:nvSpPr>
        <p:spPr>
          <a:xfrm>
            <a:off x="304800" y="285750"/>
            <a:ext cx="8229600" cy="685800"/>
          </a:xfrm>
        </p:spPr>
        <p:txBody>
          <a:bodyPr/>
          <a:lstStyle/>
          <a:p>
            <a:pPr algn="ctr" eaLnBrk="1" hangingPunct="1"/>
            <a:r>
              <a:rPr lang="en-US" b="1" dirty="0" smtClean="0">
                <a:solidFill>
                  <a:schemeClr val="accent6"/>
                </a:solidFill>
              </a:rPr>
              <a:t>Policy </a:t>
            </a:r>
            <a:r>
              <a:rPr lang="en-US" dirty="0" smtClean="0">
                <a:solidFill>
                  <a:schemeClr val="accent6"/>
                </a:solidFill>
              </a:rPr>
              <a:t>on </a:t>
            </a:r>
            <a:r>
              <a:rPr lang="en-US" b="1" dirty="0" smtClean="0">
                <a:solidFill>
                  <a:schemeClr val="accent6"/>
                </a:solidFill>
              </a:rPr>
              <a:t>Discriminatory Harassment</a:t>
            </a:r>
            <a:endParaRPr lang="en-US" b="1" dirty="0" smtClean="0">
              <a:solidFill>
                <a:schemeClr val="accent6"/>
              </a:solidFill>
            </a:endParaRPr>
          </a:p>
        </p:txBody>
      </p:sp>
      <p:sp>
        <p:nvSpPr>
          <p:cNvPr id="2" name="Footer Placeholder 1"/>
          <p:cNvSpPr>
            <a:spLocks noGrp="1"/>
          </p:cNvSpPr>
          <p:nvPr>
            <p:ph type="ftr" sz="quarter" idx="12"/>
          </p:nvPr>
        </p:nvSpPr>
        <p:spPr/>
        <p:txBody>
          <a:bodyPr/>
          <a:lstStyle/>
          <a:p>
            <a:r>
              <a:rPr lang="en-US" smtClean="0"/>
              <a:t>2011 Office of Equity and Inclusion</a:t>
            </a:r>
            <a:endParaRPr lang="en-US" dirty="0"/>
          </a:p>
        </p:txBody>
      </p:sp>
    </p:spTree>
    <p:extLst>
      <p:ext uri="{BB962C8B-B14F-4D97-AF65-F5344CB8AC3E}">
        <p14:creationId xmlns:p14="http://schemas.microsoft.com/office/powerpoint/2010/main" val="392980830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304800"/>
            <a:ext cx="9144000" cy="1143000"/>
          </a:xfrm>
        </p:spPr>
        <p:txBody>
          <a:bodyPr/>
          <a:lstStyle/>
          <a:p>
            <a:pPr algn="ctr" eaLnBrk="1" hangingPunct="1"/>
            <a:r>
              <a:rPr lang="en-US" b="1" dirty="0" smtClean="0">
                <a:solidFill>
                  <a:schemeClr val="accent6"/>
                </a:solidFill>
              </a:rPr>
              <a:t>This session will cover:</a:t>
            </a:r>
          </a:p>
        </p:txBody>
      </p:sp>
      <p:sp>
        <p:nvSpPr>
          <p:cNvPr id="4099" name="Rectangle 3"/>
          <p:cNvSpPr>
            <a:spLocks noGrp="1" noChangeArrowheads="1"/>
          </p:cNvSpPr>
          <p:nvPr>
            <p:ph type="body" idx="1"/>
          </p:nvPr>
        </p:nvSpPr>
        <p:spPr>
          <a:xfrm>
            <a:off x="381000" y="1447800"/>
            <a:ext cx="8382000" cy="5410200"/>
          </a:xfrm>
        </p:spPr>
        <p:txBody>
          <a:bodyPr/>
          <a:lstStyle/>
          <a:p>
            <a:pPr marL="342900" indent="-342900">
              <a:buFont typeface="Arial" pitchFamily="34" charset="0"/>
              <a:buChar char="•"/>
            </a:pPr>
            <a:r>
              <a:rPr lang="en-US" dirty="0" smtClean="0">
                <a:latin typeface="Calibri" pitchFamily="34" charset="0"/>
              </a:rPr>
              <a:t>What sexual harassment looks like and how it is defined by OSU.</a:t>
            </a:r>
          </a:p>
          <a:p>
            <a:pPr marL="342900" indent="-342900">
              <a:buFont typeface="Arial" pitchFamily="34" charset="0"/>
              <a:buChar char="•"/>
            </a:pPr>
            <a:r>
              <a:rPr lang="en-US" dirty="0" smtClean="0">
                <a:latin typeface="Calibri" pitchFamily="34" charset="0"/>
              </a:rPr>
              <a:t>How to respond if you experience sexual harassment, including how to access resources.</a:t>
            </a:r>
          </a:p>
          <a:p>
            <a:pPr marL="342900" indent="-342900">
              <a:buFont typeface="Arial" pitchFamily="34" charset="0"/>
              <a:buChar char="•"/>
            </a:pPr>
            <a:r>
              <a:rPr lang="en-US" dirty="0" smtClean="0">
                <a:latin typeface="Calibri" pitchFamily="34" charset="0"/>
              </a:rPr>
              <a:t>What your responsibilities are if you learn of or have reason to believe that sexual harassment is occurring.  </a:t>
            </a:r>
          </a:p>
          <a:p>
            <a:pPr marL="342900" indent="-342900">
              <a:buFont typeface="Arial" pitchFamily="34" charset="0"/>
              <a:buChar char="•"/>
            </a:pPr>
            <a:r>
              <a:rPr lang="en-US" dirty="0" smtClean="0">
                <a:latin typeface="Calibri" pitchFamily="34" charset="0"/>
              </a:rPr>
              <a:t>How OSU works to address and prevent sexual harassment.</a:t>
            </a:r>
          </a:p>
        </p:txBody>
      </p:sp>
      <p:sp>
        <p:nvSpPr>
          <p:cNvPr id="2" name="Footer Placeholder 1"/>
          <p:cNvSpPr>
            <a:spLocks noGrp="1"/>
          </p:cNvSpPr>
          <p:nvPr>
            <p:ph type="ftr" sz="quarter" idx="12"/>
          </p:nvPr>
        </p:nvSpPr>
        <p:spPr/>
        <p:txBody>
          <a:bodyPr/>
          <a:lstStyle/>
          <a:p>
            <a:r>
              <a:rPr lang="en-US" smtClean="0"/>
              <a:t>2011 Office of Equity and Inclusion</a:t>
            </a:r>
            <a:endParaRPr lang="en-US" dirty="0"/>
          </a:p>
        </p:txBody>
      </p:sp>
    </p:spTree>
    <p:extLst>
      <p:ext uri="{BB962C8B-B14F-4D97-AF65-F5344CB8AC3E}">
        <p14:creationId xmlns:p14="http://schemas.microsoft.com/office/powerpoint/2010/main" val="322483758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algn="ctr"/>
            <a:r>
              <a:rPr lang="en-US" b="1" dirty="0" smtClean="0">
                <a:solidFill>
                  <a:schemeClr val="accent6"/>
                </a:solidFill>
              </a:rPr>
              <a:t>Sexual Harassment in the Workplace</a:t>
            </a:r>
            <a:endParaRPr lang="en-US" b="1" dirty="0">
              <a:solidFill>
                <a:schemeClr val="accent6"/>
              </a:solidFill>
            </a:endParaRPr>
          </a:p>
        </p:txBody>
      </p:sp>
      <p:sp>
        <p:nvSpPr>
          <p:cNvPr id="3" name="Content Placeholder 2"/>
          <p:cNvSpPr>
            <a:spLocks noGrp="1"/>
          </p:cNvSpPr>
          <p:nvPr>
            <p:ph sz="quarter" idx="1"/>
          </p:nvPr>
        </p:nvSpPr>
        <p:spPr>
          <a:xfrm>
            <a:off x="381000" y="1038225"/>
            <a:ext cx="8385048" cy="5591175"/>
          </a:xfrm>
        </p:spPr>
        <p:txBody>
          <a:bodyPr>
            <a:normAutofit/>
          </a:bodyPr>
          <a:lstStyle/>
          <a:p>
            <a:r>
              <a:rPr lang="en-US" sz="2600" b="1" dirty="0" smtClean="0">
                <a:solidFill>
                  <a:schemeClr val="tx2">
                    <a:lumMod val="50000"/>
                  </a:schemeClr>
                </a:solidFill>
              </a:rPr>
              <a:t>The workplace differs from the broader community because at work:</a:t>
            </a:r>
          </a:p>
          <a:p>
            <a:pPr marL="342900" lvl="1" indent="-342900">
              <a:buFont typeface="Arial" pitchFamily="34" charset="0"/>
              <a:buChar char="•"/>
            </a:pPr>
            <a:r>
              <a:rPr lang="en-US" sz="2400" dirty="0" smtClean="0">
                <a:solidFill>
                  <a:schemeClr val="tx2">
                    <a:lumMod val="50000"/>
                  </a:schemeClr>
                </a:solidFill>
              </a:rPr>
              <a:t>Some people have authority over others that can be misused.</a:t>
            </a:r>
          </a:p>
          <a:p>
            <a:pPr marL="342900" lvl="1" indent="-342900">
              <a:buFont typeface="Arial" pitchFamily="34" charset="0"/>
              <a:buChar char="•"/>
            </a:pPr>
            <a:r>
              <a:rPr lang="en-US" sz="2400" dirty="0" smtClean="0">
                <a:solidFill>
                  <a:schemeClr val="tx2">
                    <a:lumMod val="50000"/>
                  </a:schemeClr>
                </a:solidFill>
              </a:rPr>
              <a:t>People at work are not as free to come and go as they are elsewhere.</a:t>
            </a:r>
          </a:p>
          <a:p>
            <a:pPr marL="342900" lvl="1" indent="-342900">
              <a:buFont typeface="Arial" pitchFamily="34" charset="0"/>
              <a:buChar char="•"/>
            </a:pPr>
            <a:r>
              <a:rPr lang="en-US" sz="2400" dirty="0" smtClean="0">
                <a:solidFill>
                  <a:schemeClr val="tx2">
                    <a:lumMod val="50000"/>
                  </a:schemeClr>
                </a:solidFill>
              </a:rPr>
              <a:t>Behaviors that are permissible in social settings or public places may not be appropriate or allowed in the workplace.</a:t>
            </a:r>
          </a:p>
          <a:p>
            <a:pPr lvl="1">
              <a:buNone/>
            </a:pPr>
            <a:endParaRPr lang="en-US" dirty="0">
              <a:latin typeface="Calibri" pitchFamily="34" charset="0"/>
            </a:endParaRPr>
          </a:p>
        </p:txBody>
      </p:sp>
      <p:sp>
        <p:nvSpPr>
          <p:cNvPr id="4" name="Footer Placeholder 3"/>
          <p:cNvSpPr>
            <a:spLocks noGrp="1"/>
          </p:cNvSpPr>
          <p:nvPr>
            <p:ph type="ftr" sz="quarter" idx="12"/>
          </p:nvPr>
        </p:nvSpPr>
        <p:spPr/>
        <p:txBody>
          <a:bodyPr/>
          <a:lstStyle/>
          <a:p>
            <a:r>
              <a:rPr lang="en-US" smtClean="0"/>
              <a:t>2011 Office of Equity and Inclusion</a:t>
            </a:r>
            <a:endParaRPr lang="en-US" dirty="0"/>
          </a:p>
        </p:txBody>
      </p:sp>
    </p:spTree>
    <p:extLst>
      <p:ext uri="{BB962C8B-B14F-4D97-AF65-F5344CB8AC3E}">
        <p14:creationId xmlns:p14="http://schemas.microsoft.com/office/powerpoint/2010/main" val="187814567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228600"/>
            <a:ext cx="9144000" cy="1143000"/>
          </a:xfrm>
        </p:spPr>
        <p:txBody>
          <a:bodyPr/>
          <a:lstStyle/>
          <a:p>
            <a:pPr algn="ctr" eaLnBrk="1" hangingPunct="1"/>
            <a:r>
              <a:rPr lang="en-US" b="1" dirty="0" smtClean="0">
                <a:solidFill>
                  <a:schemeClr val="accent6"/>
                </a:solidFill>
              </a:rPr>
              <a:t>Sexual Harassment on Campus</a:t>
            </a:r>
          </a:p>
        </p:txBody>
      </p:sp>
      <p:sp>
        <p:nvSpPr>
          <p:cNvPr id="5123" name="Rectangle 3"/>
          <p:cNvSpPr>
            <a:spLocks noGrp="1" noChangeArrowheads="1"/>
          </p:cNvSpPr>
          <p:nvPr>
            <p:ph type="body" idx="1"/>
          </p:nvPr>
        </p:nvSpPr>
        <p:spPr>
          <a:xfrm>
            <a:off x="381000" y="924128"/>
            <a:ext cx="8534400" cy="5019472"/>
          </a:xfrm>
        </p:spPr>
        <p:txBody>
          <a:bodyPr/>
          <a:lstStyle/>
          <a:p>
            <a:pPr marL="342900" indent="-342900" eaLnBrk="1" hangingPunct="1">
              <a:spcBef>
                <a:spcPts val="0"/>
              </a:spcBef>
              <a:buFont typeface="Arial" pitchFamily="34" charset="0"/>
              <a:buChar char="•"/>
            </a:pPr>
            <a:r>
              <a:rPr lang="en-US" sz="2400" dirty="0" smtClean="0"/>
              <a:t>Sexual harassment continues to be a problem in the workplace.</a:t>
            </a:r>
          </a:p>
          <a:p>
            <a:pPr marL="342900" indent="-342900" eaLnBrk="1" hangingPunct="1">
              <a:spcBef>
                <a:spcPts val="0"/>
              </a:spcBef>
              <a:buFont typeface="Arial" pitchFamily="34" charset="0"/>
              <a:buChar char="•"/>
            </a:pPr>
            <a:r>
              <a:rPr lang="en-US" sz="2400" dirty="0" smtClean="0"/>
              <a:t>Men and women are equally likely to be harassed;</a:t>
            </a:r>
          </a:p>
          <a:p>
            <a:pPr marL="631825" lvl="1" indent="-174625">
              <a:spcBef>
                <a:spcPts val="0"/>
              </a:spcBef>
              <a:buFont typeface="Arial" pitchFamily="34" charset="0"/>
              <a:buChar char="•"/>
            </a:pPr>
            <a:r>
              <a:rPr lang="en-US" dirty="0" smtClean="0"/>
              <a:t>however, </a:t>
            </a:r>
            <a:r>
              <a:rPr lang="en-US" dirty="0" smtClean="0">
                <a:latin typeface="Calibri" pitchFamily="34" charset="0"/>
              </a:rPr>
              <a:t>both men and women are most likely to identify a man as the alleged harasser.</a:t>
            </a:r>
            <a:endParaRPr lang="en-US" dirty="0"/>
          </a:p>
          <a:p>
            <a:pPr marL="339725" lvl="1" indent="-339725">
              <a:spcBef>
                <a:spcPts val="0"/>
              </a:spcBef>
              <a:buFont typeface="Arial" pitchFamily="34" charset="0"/>
              <a:buChar char="•"/>
            </a:pPr>
            <a:r>
              <a:rPr lang="en-US" sz="2400" dirty="0" smtClean="0"/>
              <a:t>Members of certain groups are more likely to experience harassment</a:t>
            </a:r>
          </a:p>
          <a:p>
            <a:pPr marL="631825" lvl="1" indent="-174625">
              <a:spcBef>
                <a:spcPts val="0"/>
              </a:spcBef>
              <a:buFont typeface="Arial" pitchFamily="34" charset="0"/>
              <a:buChar char="•"/>
            </a:pPr>
            <a:r>
              <a:rPr lang="en-US" sz="2000" dirty="0" smtClean="0"/>
              <a:t>Lesbian, gay, bisexual, transgender individuals</a:t>
            </a:r>
          </a:p>
          <a:p>
            <a:pPr marL="631825" lvl="1" indent="-174625">
              <a:spcBef>
                <a:spcPts val="0"/>
              </a:spcBef>
              <a:buFont typeface="Arial" pitchFamily="34" charset="0"/>
              <a:buChar char="•"/>
            </a:pPr>
            <a:r>
              <a:rPr lang="en-US" sz="2000" dirty="0" smtClean="0"/>
              <a:t>Persons with disabilities</a:t>
            </a:r>
          </a:p>
          <a:p>
            <a:pPr marL="342900" indent="-342900" eaLnBrk="1" hangingPunct="1">
              <a:spcBef>
                <a:spcPts val="0"/>
              </a:spcBef>
              <a:buFont typeface="Arial" pitchFamily="34" charset="0"/>
              <a:buChar char="•"/>
            </a:pPr>
            <a:r>
              <a:rPr lang="en-US" sz="2400" dirty="0" smtClean="0"/>
              <a:t>Most employees are harassed by someone with greater positional power.</a:t>
            </a:r>
          </a:p>
          <a:p>
            <a:pPr marL="342900" indent="-342900" eaLnBrk="1" hangingPunct="1">
              <a:spcBef>
                <a:spcPts val="0"/>
              </a:spcBef>
              <a:buFont typeface="Arial" pitchFamily="34" charset="0"/>
              <a:buChar char="•"/>
            </a:pPr>
            <a:r>
              <a:rPr lang="en-US" sz="2400" dirty="0" smtClean="0">
                <a:latin typeface="Calibri" pitchFamily="34" charset="0"/>
              </a:rPr>
              <a:t>More than one-third of individuals do not report sexual harassment to someone who can respond</a:t>
            </a:r>
            <a:r>
              <a:rPr lang="en-US" sz="2500" dirty="0" smtClean="0">
                <a:latin typeface="Calibri" pitchFamily="34" charset="0"/>
              </a:rPr>
              <a:t>.</a:t>
            </a:r>
          </a:p>
          <a:p>
            <a:pPr eaLnBrk="1" hangingPunct="1">
              <a:buFont typeface="Wingdings" pitchFamily="2" charset="2"/>
              <a:buNone/>
            </a:pPr>
            <a:endParaRPr lang="en-US" sz="2800" dirty="0" smtClean="0"/>
          </a:p>
        </p:txBody>
      </p:sp>
      <p:sp>
        <p:nvSpPr>
          <p:cNvPr id="5124" name="Rectangle 5"/>
          <p:cNvSpPr>
            <a:spLocks noChangeArrowheads="1"/>
          </p:cNvSpPr>
          <p:nvPr/>
        </p:nvSpPr>
        <p:spPr bwMode="auto">
          <a:xfrm>
            <a:off x="228600" y="5492328"/>
            <a:ext cx="7543800" cy="584775"/>
          </a:xfrm>
          <a:prstGeom prst="rect">
            <a:avLst/>
          </a:prstGeom>
          <a:noFill/>
          <a:ln w="28575" algn="ctr">
            <a:noFill/>
            <a:miter lim="800000"/>
            <a:headEnd/>
            <a:tailEnd/>
          </a:ln>
        </p:spPr>
        <p:txBody>
          <a:bodyPr>
            <a:spAutoFit/>
          </a:bodyPr>
          <a:lstStyle/>
          <a:p>
            <a:pPr eaLnBrk="0" hangingPunct="0"/>
            <a:r>
              <a:rPr lang="en-US" sz="1600" i="1" dirty="0">
                <a:solidFill>
                  <a:schemeClr val="accent1">
                    <a:lumMod val="50000"/>
                  </a:schemeClr>
                </a:solidFill>
              </a:rPr>
              <a:t>Data from </a:t>
            </a:r>
            <a:r>
              <a:rPr lang="en-US" sz="1600" b="1" i="1" dirty="0">
                <a:solidFill>
                  <a:schemeClr val="accent1">
                    <a:lumMod val="50000"/>
                  </a:schemeClr>
                </a:solidFill>
              </a:rPr>
              <a:t>American Association of University Women 2005 Survey</a:t>
            </a:r>
            <a:r>
              <a:rPr lang="en-US" sz="1600" i="1" dirty="0">
                <a:solidFill>
                  <a:schemeClr val="accent1">
                    <a:lumMod val="50000"/>
                  </a:schemeClr>
                </a:solidFill>
              </a:rPr>
              <a:t> </a:t>
            </a:r>
            <a:endParaRPr lang="en-US" sz="1600" i="1" dirty="0" smtClean="0">
              <a:solidFill>
                <a:schemeClr val="accent1">
                  <a:lumMod val="50000"/>
                </a:schemeClr>
              </a:solidFill>
            </a:endParaRPr>
          </a:p>
          <a:p>
            <a:pPr eaLnBrk="0" hangingPunct="0"/>
            <a:r>
              <a:rPr lang="en-US" sz="1600" i="1" dirty="0" smtClean="0">
                <a:solidFill>
                  <a:schemeClr val="accent1">
                    <a:lumMod val="50000"/>
                  </a:schemeClr>
                </a:solidFill>
              </a:rPr>
              <a:t>and the </a:t>
            </a:r>
            <a:r>
              <a:rPr lang="en-US" sz="1600" b="1" i="1" dirty="0" smtClean="0">
                <a:solidFill>
                  <a:schemeClr val="accent1">
                    <a:lumMod val="50000"/>
                  </a:schemeClr>
                </a:solidFill>
              </a:rPr>
              <a:t>Thompson</a:t>
            </a:r>
            <a:r>
              <a:rPr lang="en-US" sz="1600" i="1" dirty="0" smtClean="0">
                <a:solidFill>
                  <a:schemeClr val="accent1">
                    <a:lumMod val="50000"/>
                  </a:schemeClr>
                </a:solidFill>
              </a:rPr>
              <a:t> </a:t>
            </a:r>
            <a:r>
              <a:rPr lang="en-US" sz="1600" b="1" i="1" dirty="0" smtClean="0">
                <a:solidFill>
                  <a:schemeClr val="accent1">
                    <a:lumMod val="50000"/>
                  </a:schemeClr>
                </a:solidFill>
              </a:rPr>
              <a:t>Educator’s Guide to Controlling Sexual Harassment</a:t>
            </a:r>
            <a:endParaRPr lang="en-US" sz="1600" i="1" dirty="0">
              <a:solidFill>
                <a:schemeClr val="accent1">
                  <a:lumMod val="50000"/>
                </a:schemeClr>
              </a:solidFill>
            </a:endParaRPr>
          </a:p>
        </p:txBody>
      </p:sp>
      <p:sp>
        <p:nvSpPr>
          <p:cNvPr id="2" name="Footer Placeholder 1"/>
          <p:cNvSpPr>
            <a:spLocks noGrp="1"/>
          </p:cNvSpPr>
          <p:nvPr>
            <p:ph type="ftr" sz="quarter" idx="12"/>
          </p:nvPr>
        </p:nvSpPr>
        <p:spPr/>
        <p:txBody>
          <a:bodyPr/>
          <a:lstStyle/>
          <a:p>
            <a:r>
              <a:rPr lang="en-US" smtClean="0"/>
              <a:t>2011 Office of Equity and Inclusion</a:t>
            </a:r>
            <a:endParaRPr lang="en-US" dirty="0"/>
          </a:p>
        </p:txBody>
      </p:sp>
    </p:spTree>
    <p:extLst>
      <p:ext uri="{BB962C8B-B14F-4D97-AF65-F5344CB8AC3E}">
        <p14:creationId xmlns:p14="http://schemas.microsoft.com/office/powerpoint/2010/main" val="384871863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228600" y="1447800"/>
            <a:ext cx="8686800" cy="4572000"/>
          </a:xfrm>
        </p:spPr>
        <p:txBody>
          <a:bodyPr/>
          <a:lstStyle/>
          <a:p>
            <a:pPr marL="342900" lvl="1" indent="-342900" eaLnBrk="1" hangingPunct="1">
              <a:lnSpc>
                <a:spcPct val="90000"/>
              </a:lnSpc>
              <a:buClr>
                <a:schemeClr val="tx1"/>
              </a:buClr>
              <a:buFont typeface="Arial" pitchFamily="34" charset="0"/>
              <a:buChar char="•"/>
            </a:pPr>
            <a:r>
              <a:rPr lang="en-US" dirty="0" smtClean="0"/>
              <a:t>Unwelcome*</a:t>
            </a:r>
          </a:p>
          <a:p>
            <a:pPr marL="342900" lvl="1" indent="-342900" eaLnBrk="1" hangingPunct="1">
              <a:lnSpc>
                <a:spcPct val="90000"/>
              </a:lnSpc>
              <a:buClr>
                <a:schemeClr val="tx1"/>
              </a:buClr>
              <a:buFont typeface="Arial" pitchFamily="34" charset="0"/>
              <a:buChar char="•"/>
            </a:pPr>
            <a:r>
              <a:rPr lang="en-US" dirty="0" smtClean="0"/>
              <a:t>Conduct of a sexual nature</a:t>
            </a:r>
          </a:p>
          <a:p>
            <a:pPr marL="342900" lvl="1" indent="-342900" eaLnBrk="1" hangingPunct="1">
              <a:lnSpc>
                <a:spcPct val="90000"/>
              </a:lnSpc>
              <a:buClr>
                <a:schemeClr val="tx1"/>
              </a:buClr>
              <a:buFont typeface="Arial" pitchFamily="34" charset="0"/>
              <a:buChar char="•"/>
            </a:pPr>
            <a:r>
              <a:rPr lang="en-US" dirty="0" smtClean="0"/>
              <a:t>When:</a:t>
            </a:r>
          </a:p>
          <a:p>
            <a:pPr marL="571500" lvl="2" indent="-114300">
              <a:lnSpc>
                <a:spcPct val="90000"/>
              </a:lnSpc>
              <a:buClr>
                <a:schemeClr val="tx1"/>
              </a:buClr>
              <a:buFont typeface="Arial" pitchFamily="34" charset="0"/>
              <a:buChar char="•"/>
            </a:pPr>
            <a:r>
              <a:rPr lang="en-US" sz="1900" dirty="0" smtClean="0"/>
              <a:t>Submission is either explicitly </a:t>
            </a:r>
            <a:r>
              <a:rPr lang="en-US" sz="1900" i="1" dirty="0" smtClean="0"/>
              <a:t>or </a:t>
            </a:r>
            <a:r>
              <a:rPr lang="en-US" sz="1900" dirty="0" smtClean="0"/>
              <a:t>implicitly a term or condition of an individual’s employment or education; </a:t>
            </a:r>
          </a:p>
          <a:p>
            <a:pPr marL="571500" lvl="4" indent="-114300">
              <a:lnSpc>
                <a:spcPct val="90000"/>
              </a:lnSpc>
              <a:buClr>
                <a:schemeClr val="tx1"/>
              </a:buClr>
              <a:buFont typeface="Arial" pitchFamily="34" charset="0"/>
              <a:buChar char="•"/>
            </a:pPr>
            <a:r>
              <a:rPr lang="en-US" sz="1900" dirty="0" smtClean="0"/>
              <a:t>Submission to </a:t>
            </a:r>
            <a:r>
              <a:rPr lang="en-US" sz="1900" i="1" dirty="0" smtClean="0"/>
              <a:t>or </a:t>
            </a:r>
            <a:r>
              <a:rPr lang="en-US" sz="1900" dirty="0" smtClean="0"/>
              <a:t>rejection of such conduct is used in employment or education-related decisions, or; </a:t>
            </a:r>
          </a:p>
          <a:p>
            <a:pPr marL="571500" lvl="4" indent="-114300">
              <a:lnSpc>
                <a:spcPct val="90000"/>
              </a:lnSpc>
              <a:buClr>
                <a:schemeClr val="tx1"/>
              </a:buClr>
              <a:buFont typeface="Arial" pitchFamily="34" charset="0"/>
              <a:buChar char="•"/>
            </a:pPr>
            <a:r>
              <a:rPr lang="en-US" sz="1900" dirty="0" smtClean="0"/>
              <a:t>Such conduct  is sufficiently severe or pervasive  that it has the </a:t>
            </a:r>
            <a:r>
              <a:rPr lang="en-US" sz="1900" b="1" dirty="0" smtClean="0">
                <a:solidFill>
                  <a:schemeClr val="accent6"/>
                </a:solidFill>
              </a:rPr>
              <a:t>effect</a:t>
            </a:r>
            <a:r>
              <a:rPr lang="en-US" sz="1900" dirty="0" smtClean="0"/>
              <a:t>, intended or unintended, of unreasonably interfering with an individual's work or academic performance because it has created an intimidating, hostile, or offensive environment and would have such an effect on a reasonable person of that individual’s status.</a:t>
            </a:r>
          </a:p>
          <a:p>
            <a:pPr lvl="2" eaLnBrk="1" hangingPunct="1">
              <a:lnSpc>
                <a:spcPct val="90000"/>
              </a:lnSpc>
              <a:buClr>
                <a:schemeClr val="tx1"/>
              </a:buClr>
              <a:buNone/>
            </a:pPr>
            <a:endParaRPr lang="en-US" sz="1000" dirty="0" smtClean="0"/>
          </a:p>
          <a:p>
            <a:pPr lvl="1" eaLnBrk="1" hangingPunct="1">
              <a:lnSpc>
                <a:spcPct val="80000"/>
              </a:lnSpc>
              <a:spcBef>
                <a:spcPct val="40000"/>
              </a:spcBef>
              <a:buClr>
                <a:schemeClr val="tx1"/>
              </a:buClr>
              <a:buFont typeface="Wingdings" pitchFamily="2" charset="2"/>
              <a:buNone/>
            </a:pPr>
            <a:r>
              <a:rPr lang="en-US" sz="1800" dirty="0" smtClean="0"/>
              <a:t>*Employee conduct directed towards a student—whether unwelcome </a:t>
            </a:r>
            <a:r>
              <a:rPr lang="en-US" sz="1800" i="1" dirty="0" smtClean="0"/>
              <a:t>or welcome—</a:t>
            </a:r>
            <a:r>
              <a:rPr lang="en-US" sz="1800" dirty="0" smtClean="0"/>
              <a:t>can constitute sexual harassment under OAR 580-015-0010(2) </a:t>
            </a:r>
          </a:p>
          <a:p>
            <a:pPr eaLnBrk="1" hangingPunct="1">
              <a:lnSpc>
                <a:spcPct val="90000"/>
              </a:lnSpc>
              <a:buFont typeface="Wingdings" pitchFamily="2" charset="2"/>
              <a:buNone/>
            </a:pPr>
            <a:endParaRPr lang="en-US" sz="1200" b="1" dirty="0" smtClean="0"/>
          </a:p>
        </p:txBody>
      </p:sp>
      <p:sp>
        <p:nvSpPr>
          <p:cNvPr id="4" name="Rectangle 2"/>
          <p:cNvSpPr>
            <a:spLocks noGrp="1" noChangeArrowheads="1"/>
          </p:cNvSpPr>
          <p:nvPr>
            <p:ph type="title"/>
          </p:nvPr>
        </p:nvSpPr>
        <p:spPr>
          <a:xfrm>
            <a:off x="68094" y="304800"/>
            <a:ext cx="9144000" cy="1143000"/>
          </a:xfrm>
        </p:spPr>
        <p:txBody>
          <a:bodyPr/>
          <a:lstStyle/>
          <a:p>
            <a:pPr algn="ctr" eaLnBrk="1" hangingPunct="1"/>
            <a:r>
              <a:rPr lang="en-US" b="1" dirty="0" smtClean="0">
                <a:solidFill>
                  <a:schemeClr val="accent6"/>
                </a:solidFill>
              </a:rPr>
              <a:t>Defining Sexual Harassment</a:t>
            </a:r>
          </a:p>
        </p:txBody>
      </p:sp>
      <p:sp>
        <p:nvSpPr>
          <p:cNvPr id="2" name="Footer Placeholder 1"/>
          <p:cNvSpPr>
            <a:spLocks noGrp="1"/>
          </p:cNvSpPr>
          <p:nvPr>
            <p:ph type="ftr" sz="quarter" idx="12"/>
          </p:nvPr>
        </p:nvSpPr>
        <p:spPr/>
        <p:txBody>
          <a:bodyPr/>
          <a:lstStyle/>
          <a:p>
            <a:r>
              <a:rPr lang="en-US" smtClean="0"/>
              <a:t>2011 Office of Equity and Inclusion</a:t>
            </a:r>
            <a:endParaRPr lang="en-US" dirty="0"/>
          </a:p>
        </p:txBody>
      </p:sp>
    </p:spTree>
    <p:extLst>
      <p:ext uri="{BB962C8B-B14F-4D97-AF65-F5344CB8AC3E}">
        <p14:creationId xmlns:p14="http://schemas.microsoft.com/office/powerpoint/2010/main" val="94310139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US" dirty="0" smtClean="0">
                <a:solidFill>
                  <a:schemeClr val="accent6"/>
                </a:solidFill>
              </a:rPr>
              <a:t>What </a:t>
            </a:r>
            <a:r>
              <a:rPr lang="en-US" dirty="0">
                <a:solidFill>
                  <a:schemeClr val="accent6"/>
                </a:solidFill>
              </a:rPr>
              <a:t>constitutes a “hostile environment”?</a:t>
            </a:r>
            <a:r>
              <a:rPr lang="en-US" dirty="0"/>
              <a:t/>
            </a:r>
            <a:br>
              <a:rPr lang="en-US" dirty="0"/>
            </a:br>
            <a:endParaRPr lang="en-US" b="1" dirty="0"/>
          </a:p>
        </p:txBody>
      </p:sp>
      <p:sp>
        <p:nvSpPr>
          <p:cNvPr id="3" name="Content Placeholder 2"/>
          <p:cNvSpPr>
            <a:spLocks noGrp="1"/>
          </p:cNvSpPr>
          <p:nvPr>
            <p:ph idx="1"/>
          </p:nvPr>
        </p:nvSpPr>
        <p:spPr>
          <a:xfrm>
            <a:off x="457200" y="1600200"/>
            <a:ext cx="8229600" cy="4953000"/>
          </a:xfrm>
        </p:spPr>
        <p:txBody>
          <a:bodyPr/>
          <a:lstStyle/>
          <a:p>
            <a:pPr marL="342900" lvl="1" indent="-342900">
              <a:buFont typeface="Arial" pitchFamily="34" charset="0"/>
              <a:buChar char="•"/>
            </a:pPr>
            <a:r>
              <a:rPr lang="en-US" dirty="0" smtClean="0"/>
              <a:t>Subjective experience</a:t>
            </a:r>
          </a:p>
          <a:p>
            <a:pPr marL="342900" lvl="1" indent="-342900">
              <a:buFont typeface="Arial" pitchFamily="34" charset="0"/>
              <a:buChar char="•"/>
            </a:pPr>
            <a:r>
              <a:rPr lang="en-US" dirty="0" smtClean="0"/>
              <a:t>Adverse Effect</a:t>
            </a:r>
          </a:p>
          <a:p>
            <a:pPr marL="515938" lvl="2" indent="-117475">
              <a:buFont typeface="Arial" pitchFamily="34" charset="0"/>
              <a:buChar char="•"/>
            </a:pPr>
            <a:r>
              <a:rPr lang="en-US" dirty="0" smtClean="0"/>
              <a:t>Individual</a:t>
            </a:r>
            <a:endParaRPr lang="en-US" dirty="0"/>
          </a:p>
          <a:p>
            <a:pPr marL="515938" lvl="2" indent="-117475">
              <a:buFont typeface="Arial" pitchFamily="34" charset="0"/>
              <a:buChar char="•"/>
            </a:pPr>
            <a:r>
              <a:rPr lang="en-US" dirty="0" smtClean="0"/>
              <a:t>Environmental</a:t>
            </a:r>
            <a:endParaRPr lang="en-US" dirty="0"/>
          </a:p>
          <a:p>
            <a:pPr marL="339725" lvl="1" indent="-339725">
              <a:buFont typeface="Arial" pitchFamily="34" charset="0"/>
              <a:buChar char="•"/>
            </a:pPr>
            <a:r>
              <a:rPr lang="en-US" dirty="0" smtClean="0"/>
              <a:t>Reasonable person standard</a:t>
            </a:r>
          </a:p>
          <a:p>
            <a:pPr marL="515938" lvl="2" indent="-117475">
              <a:buFont typeface="Arial" pitchFamily="34" charset="0"/>
              <a:buChar char="•"/>
            </a:pPr>
            <a:r>
              <a:rPr lang="en-US" dirty="0" smtClean="0"/>
              <a:t>Severity </a:t>
            </a:r>
            <a:endParaRPr lang="en-US" dirty="0"/>
          </a:p>
          <a:p>
            <a:pPr marL="515938" lvl="2" indent="-117475">
              <a:buFont typeface="Arial" pitchFamily="34" charset="0"/>
              <a:buChar char="•"/>
            </a:pPr>
            <a:r>
              <a:rPr lang="en-US" dirty="0" smtClean="0"/>
              <a:t>Pervasiveness</a:t>
            </a:r>
          </a:p>
          <a:p>
            <a:pPr lvl="1">
              <a:buNone/>
            </a:pPr>
            <a:endParaRPr lang="en-US" dirty="0" smtClean="0"/>
          </a:p>
        </p:txBody>
      </p:sp>
      <p:sp>
        <p:nvSpPr>
          <p:cNvPr id="4" name="Footer Placeholder 3"/>
          <p:cNvSpPr>
            <a:spLocks noGrp="1"/>
          </p:cNvSpPr>
          <p:nvPr>
            <p:ph type="ftr" sz="quarter" idx="12"/>
          </p:nvPr>
        </p:nvSpPr>
        <p:spPr/>
        <p:txBody>
          <a:bodyPr/>
          <a:lstStyle/>
          <a:p>
            <a:r>
              <a:rPr lang="en-US" smtClean="0"/>
              <a:t>2011 Office of Equity and Inclusion</a:t>
            </a:r>
            <a:endParaRPr lang="en-US" dirty="0"/>
          </a:p>
        </p:txBody>
      </p:sp>
    </p:spTree>
    <p:extLst>
      <p:ext uri="{BB962C8B-B14F-4D97-AF65-F5344CB8AC3E}">
        <p14:creationId xmlns:p14="http://schemas.microsoft.com/office/powerpoint/2010/main" val="83343646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66700" y="285750"/>
            <a:ext cx="8572500" cy="857250"/>
          </a:xfrm>
        </p:spPr>
        <p:txBody>
          <a:bodyPr/>
          <a:lstStyle/>
          <a:p>
            <a:pPr algn="ctr" eaLnBrk="1" hangingPunct="1"/>
            <a:r>
              <a:rPr lang="en-US" b="1" dirty="0" smtClean="0">
                <a:solidFill>
                  <a:schemeClr val="accent6"/>
                </a:solidFill>
              </a:rPr>
              <a:t>Responding to Sexual Harassment</a:t>
            </a:r>
          </a:p>
        </p:txBody>
      </p:sp>
      <p:sp>
        <p:nvSpPr>
          <p:cNvPr id="17411" name="Rectangle 3"/>
          <p:cNvSpPr>
            <a:spLocks noGrp="1" noChangeArrowheads="1"/>
          </p:cNvSpPr>
          <p:nvPr>
            <p:ph type="body" idx="1"/>
          </p:nvPr>
        </p:nvSpPr>
        <p:spPr/>
        <p:txBody>
          <a:bodyPr/>
          <a:lstStyle/>
          <a:p>
            <a:pPr marL="342900" indent="-342900" eaLnBrk="1" hangingPunct="1">
              <a:buFont typeface="Arial" pitchFamily="34" charset="0"/>
              <a:buChar char="•"/>
            </a:pPr>
            <a:r>
              <a:rPr lang="en-US" dirty="0" smtClean="0"/>
              <a:t>If </a:t>
            </a:r>
            <a:r>
              <a:rPr lang="en-US" dirty="0" smtClean="0"/>
              <a:t>you feel that you are being sexually </a:t>
            </a:r>
            <a:r>
              <a:rPr lang="en-US" dirty="0" smtClean="0"/>
              <a:t>harassed:</a:t>
            </a:r>
          </a:p>
          <a:p>
            <a:pPr marL="571500" lvl="1" indent="-171450">
              <a:buFont typeface="Arial" pitchFamily="34" charset="0"/>
              <a:buChar char="•"/>
            </a:pPr>
            <a:r>
              <a:rPr lang="en-US" dirty="0" smtClean="0"/>
              <a:t>Ask </a:t>
            </a:r>
            <a:r>
              <a:rPr lang="en-US" dirty="0" smtClean="0"/>
              <a:t>the person to </a:t>
            </a:r>
            <a:r>
              <a:rPr lang="en-US" dirty="0" smtClean="0"/>
              <a:t>stop</a:t>
            </a:r>
          </a:p>
          <a:p>
            <a:pPr marL="571500" lvl="1" indent="-171450">
              <a:buFont typeface="Arial" pitchFamily="34" charset="0"/>
              <a:buChar char="•"/>
            </a:pPr>
            <a:r>
              <a:rPr lang="en-US" dirty="0" smtClean="0"/>
              <a:t>Get support</a:t>
            </a:r>
          </a:p>
          <a:p>
            <a:pPr marL="571500" lvl="1" indent="-171450">
              <a:buFont typeface="Arial" pitchFamily="34" charset="0"/>
              <a:buChar char="•"/>
            </a:pPr>
            <a:r>
              <a:rPr lang="en-US" dirty="0" smtClean="0"/>
              <a:t>Report </a:t>
            </a:r>
            <a:r>
              <a:rPr lang="en-US" dirty="0" smtClean="0"/>
              <a:t>it</a:t>
            </a:r>
          </a:p>
        </p:txBody>
      </p:sp>
      <p:sp>
        <p:nvSpPr>
          <p:cNvPr id="2" name="Footer Placeholder 1"/>
          <p:cNvSpPr>
            <a:spLocks noGrp="1"/>
          </p:cNvSpPr>
          <p:nvPr>
            <p:ph type="ftr" sz="quarter" idx="12"/>
          </p:nvPr>
        </p:nvSpPr>
        <p:spPr/>
        <p:txBody>
          <a:bodyPr/>
          <a:lstStyle/>
          <a:p>
            <a:r>
              <a:rPr lang="en-US" smtClean="0"/>
              <a:t>2011 Office of Equity and Inclusion</a:t>
            </a:r>
            <a:endParaRPr lang="en-US" dirty="0"/>
          </a:p>
        </p:txBody>
      </p:sp>
    </p:spTree>
    <p:extLst>
      <p:ext uri="{BB962C8B-B14F-4D97-AF65-F5344CB8AC3E}">
        <p14:creationId xmlns:p14="http://schemas.microsoft.com/office/powerpoint/2010/main" val="162367140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algn="ctr"/>
            <a:r>
              <a:rPr lang="en-US" b="1" dirty="0" smtClean="0">
                <a:solidFill>
                  <a:schemeClr val="accent6"/>
                </a:solidFill>
                <a:latin typeface="Cambria" pitchFamily="18" charset="0"/>
              </a:rPr>
              <a:t>Guidelines for Responding</a:t>
            </a:r>
            <a:endParaRPr lang="en-US" b="1" dirty="0">
              <a:solidFill>
                <a:schemeClr val="accent6"/>
              </a:solidFill>
              <a:latin typeface="Cambria" pitchFamily="18" charset="0"/>
            </a:endParaRPr>
          </a:p>
        </p:txBody>
      </p:sp>
      <p:sp>
        <p:nvSpPr>
          <p:cNvPr id="3" name="Content Placeholder 2"/>
          <p:cNvSpPr>
            <a:spLocks noGrp="1"/>
          </p:cNvSpPr>
          <p:nvPr>
            <p:ph sz="quarter" idx="1"/>
          </p:nvPr>
        </p:nvSpPr>
        <p:spPr>
          <a:xfrm>
            <a:off x="612648" y="1095375"/>
            <a:ext cx="8153400" cy="5000625"/>
          </a:xfrm>
        </p:spPr>
        <p:txBody>
          <a:bodyPr>
            <a:normAutofit/>
          </a:bodyPr>
          <a:lstStyle/>
          <a:p>
            <a:pPr marL="0" indent="0">
              <a:buNone/>
            </a:pPr>
            <a:r>
              <a:rPr lang="en-US" i="1" dirty="0" smtClean="0">
                <a:solidFill>
                  <a:schemeClr val="bg1"/>
                </a:solidFill>
                <a:latin typeface="Calibri" pitchFamily="34" charset="0"/>
              </a:rPr>
              <a:t>If someone tells you about an experience of sexual harassment you should:</a:t>
            </a:r>
          </a:p>
          <a:p>
            <a:pPr marL="342900" indent="-342900">
              <a:buFont typeface="Arial" pitchFamily="34" charset="0"/>
              <a:buChar char="•"/>
            </a:pPr>
            <a:r>
              <a:rPr lang="en-US" dirty="0" smtClean="0">
                <a:latin typeface="Calibri" pitchFamily="34" charset="0"/>
              </a:rPr>
              <a:t>Take the individual </a:t>
            </a:r>
            <a:r>
              <a:rPr lang="en-US" dirty="0" smtClean="0">
                <a:latin typeface="Calibri" pitchFamily="34" charset="0"/>
              </a:rPr>
              <a:t>seriously</a:t>
            </a:r>
          </a:p>
          <a:p>
            <a:pPr marL="342900" indent="-342900">
              <a:buFont typeface="Arial" pitchFamily="34" charset="0"/>
              <a:buChar char="•"/>
            </a:pPr>
            <a:r>
              <a:rPr lang="en-US" dirty="0" smtClean="0">
                <a:latin typeface="Calibri" pitchFamily="34" charset="0"/>
              </a:rPr>
              <a:t>Share </a:t>
            </a:r>
            <a:r>
              <a:rPr lang="en-US" dirty="0" smtClean="0">
                <a:latin typeface="Calibri" pitchFamily="34" charset="0"/>
              </a:rPr>
              <a:t>limitations to </a:t>
            </a:r>
            <a:r>
              <a:rPr lang="en-US" dirty="0" smtClean="0">
                <a:latin typeface="Calibri" pitchFamily="34" charset="0"/>
              </a:rPr>
              <a:t>confidentiality</a:t>
            </a:r>
          </a:p>
          <a:p>
            <a:pPr marL="342900" indent="-342900">
              <a:buFont typeface="Arial" pitchFamily="34" charset="0"/>
              <a:buChar char="•"/>
            </a:pPr>
            <a:r>
              <a:rPr lang="en-US" dirty="0" smtClean="0">
                <a:latin typeface="Calibri" pitchFamily="34" charset="0"/>
              </a:rPr>
              <a:t>Address </a:t>
            </a:r>
            <a:r>
              <a:rPr lang="en-US" dirty="0" smtClean="0">
                <a:latin typeface="Calibri" pitchFamily="34" charset="0"/>
              </a:rPr>
              <a:t>the individual’s </a:t>
            </a:r>
            <a:r>
              <a:rPr lang="en-US" dirty="0" smtClean="0">
                <a:latin typeface="Calibri" pitchFamily="34" charset="0"/>
              </a:rPr>
              <a:t>concern</a:t>
            </a:r>
          </a:p>
          <a:p>
            <a:pPr marL="342900" indent="-342900">
              <a:buFont typeface="Arial" pitchFamily="34" charset="0"/>
              <a:buChar char="•"/>
            </a:pPr>
            <a:r>
              <a:rPr lang="en-US" dirty="0" smtClean="0">
                <a:latin typeface="Calibri" pitchFamily="34" charset="0"/>
              </a:rPr>
              <a:t>Respond </a:t>
            </a:r>
            <a:r>
              <a:rPr lang="en-US" dirty="0" smtClean="0">
                <a:latin typeface="Calibri" pitchFamily="34" charset="0"/>
              </a:rPr>
              <a:t>with </a:t>
            </a:r>
            <a:r>
              <a:rPr lang="en-US" dirty="0" smtClean="0">
                <a:latin typeface="Calibri" pitchFamily="34" charset="0"/>
              </a:rPr>
              <a:t>care</a:t>
            </a:r>
          </a:p>
          <a:p>
            <a:pPr marL="342900" indent="-342900">
              <a:buFont typeface="Arial" pitchFamily="34" charset="0"/>
              <a:buChar char="•"/>
            </a:pPr>
            <a:r>
              <a:rPr lang="en-US" dirty="0" smtClean="0">
                <a:latin typeface="Calibri" pitchFamily="34" charset="0"/>
              </a:rPr>
              <a:t>Be </a:t>
            </a:r>
            <a:r>
              <a:rPr lang="en-US" dirty="0" smtClean="0">
                <a:latin typeface="Calibri" pitchFamily="34" charset="0"/>
              </a:rPr>
              <a:t>fair and reserve judgment about the individuals </a:t>
            </a:r>
            <a:r>
              <a:rPr lang="en-US" dirty="0" smtClean="0">
                <a:latin typeface="Calibri" pitchFamily="34" charset="0"/>
              </a:rPr>
              <a:t>involved</a:t>
            </a:r>
          </a:p>
          <a:p>
            <a:pPr marL="342900" indent="-342900">
              <a:buFont typeface="Arial" pitchFamily="34" charset="0"/>
              <a:buChar char="•"/>
            </a:pPr>
            <a:r>
              <a:rPr lang="en-US" dirty="0" smtClean="0">
                <a:latin typeface="Calibri" pitchFamily="34" charset="0"/>
              </a:rPr>
              <a:t>Offer </a:t>
            </a:r>
            <a:r>
              <a:rPr lang="en-US" dirty="0" smtClean="0">
                <a:latin typeface="Calibri" pitchFamily="34" charset="0"/>
              </a:rPr>
              <a:t>resources, including the </a:t>
            </a:r>
            <a:r>
              <a:rPr lang="en-US" dirty="0" smtClean="0">
                <a:latin typeface="Calibri" pitchFamily="34" charset="0"/>
              </a:rPr>
              <a:t>OAAEO</a:t>
            </a:r>
          </a:p>
          <a:p>
            <a:pPr marL="342900" indent="-342900">
              <a:buFont typeface="Arial" pitchFamily="34" charset="0"/>
              <a:buChar char="•"/>
            </a:pPr>
            <a:r>
              <a:rPr lang="en-US" dirty="0" smtClean="0">
                <a:latin typeface="Calibri" pitchFamily="34" charset="0"/>
              </a:rPr>
              <a:t>Contact </a:t>
            </a:r>
            <a:r>
              <a:rPr lang="en-US" dirty="0" smtClean="0">
                <a:latin typeface="Calibri" pitchFamily="34" charset="0"/>
              </a:rPr>
              <a:t>the OAAEO to ask questions, seek assistance, and/or make a </a:t>
            </a:r>
            <a:r>
              <a:rPr lang="en-US" dirty="0" smtClean="0">
                <a:latin typeface="Calibri" pitchFamily="34" charset="0"/>
              </a:rPr>
              <a:t>report</a:t>
            </a:r>
            <a:endParaRPr lang="en-US" dirty="0">
              <a:latin typeface="Calibri" pitchFamily="34" charset="0"/>
            </a:endParaRPr>
          </a:p>
        </p:txBody>
      </p:sp>
      <p:sp>
        <p:nvSpPr>
          <p:cNvPr id="4" name="Footer Placeholder 3"/>
          <p:cNvSpPr>
            <a:spLocks noGrp="1"/>
          </p:cNvSpPr>
          <p:nvPr>
            <p:ph type="ftr" sz="quarter" idx="12"/>
          </p:nvPr>
        </p:nvSpPr>
        <p:spPr/>
        <p:txBody>
          <a:bodyPr/>
          <a:lstStyle/>
          <a:p>
            <a:r>
              <a:rPr lang="en-US" smtClean="0"/>
              <a:t>2011 Office of Equity and Inclusion</a:t>
            </a:r>
            <a:endParaRPr lang="en-US" dirty="0"/>
          </a:p>
        </p:txBody>
      </p:sp>
    </p:spTree>
    <p:extLst>
      <p:ext uri="{BB962C8B-B14F-4D97-AF65-F5344CB8AC3E}">
        <p14:creationId xmlns:p14="http://schemas.microsoft.com/office/powerpoint/2010/main" val="283811893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4325"/>
            <a:ext cx="8229600" cy="828675"/>
          </a:xfrm>
        </p:spPr>
        <p:txBody>
          <a:bodyPr/>
          <a:lstStyle/>
          <a:p>
            <a:pPr algn="ctr"/>
            <a:r>
              <a:rPr lang="en-US" b="1" dirty="0" smtClean="0">
                <a:solidFill>
                  <a:schemeClr val="accent6"/>
                </a:solidFill>
              </a:rPr>
              <a:t>Response Protocol</a:t>
            </a:r>
            <a:endParaRPr lang="en-US" dirty="0">
              <a:solidFill>
                <a:schemeClr val="accent6"/>
              </a:solidFill>
            </a:endParaRPr>
          </a:p>
        </p:txBody>
      </p:sp>
      <p:sp>
        <p:nvSpPr>
          <p:cNvPr id="3" name="Content Placeholder 2"/>
          <p:cNvSpPr>
            <a:spLocks noGrp="1"/>
          </p:cNvSpPr>
          <p:nvPr>
            <p:ph idx="1"/>
          </p:nvPr>
        </p:nvSpPr>
        <p:spPr/>
        <p:txBody>
          <a:bodyPr/>
          <a:lstStyle/>
          <a:p>
            <a:pPr marL="342900" indent="-342900">
              <a:buFont typeface="Arial" pitchFamily="34" charset="0"/>
              <a:buChar char="•"/>
            </a:pPr>
            <a:r>
              <a:rPr lang="en-US" sz="2000" b="1" dirty="0" smtClean="0"/>
              <a:t>Contact  </a:t>
            </a:r>
            <a:r>
              <a:rPr lang="en-US" sz="2000" dirty="0" smtClean="0"/>
              <a:t>the Office of Affirmative Action and Equal Opportunity:  </a:t>
            </a:r>
            <a:endParaRPr lang="en-US" sz="2000" dirty="0" smtClean="0"/>
          </a:p>
          <a:p>
            <a:pPr marL="457200" indent="-171450">
              <a:buFont typeface="Arial" pitchFamily="34" charset="0"/>
              <a:buChar char="•"/>
            </a:pPr>
            <a:r>
              <a:rPr lang="en-US" sz="1800" dirty="0" smtClean="0"/>
              <a:t>If </a:t>
            </a:r>
            <a:r>
              <a:rPr lang="en-US" sz="1800" dirty="0" smtClean="0"/>
              <a:t>you receive information about or have reason to believe that sexual violence or sexual harassment</a:t>
            </a:r>
            <a:r>
              <a:rPr lang="en-US" sz="1800" dirty="0" smtClean="0"/>
              <a:t>:</a:t>
            </a:r>
          </a:p>
          <a:p>
            <a:pPr marL="914400" indent="-171450">
              <a:buFont typeface="Arial" pitchFamily="34" charset="0"/>
              <a:buChar char="•"/>
            </a:pPr>
            <a:r>
              <a:rPr lang="en-US" sz="1800" dirty="0" smtClean="0"/>
              <a:t> </a:t>
            </a:r>
            <a:r>
              <a:rPr lang="en-US" sz="1800" dirty="0" smtClean="0"/>
              <a:t>is occurring/has occurred on </a:t>
            </a:r>
            <a:r>
              <a:rPr lang="en-US" sz="1800" b="1" dirty="0" smtClean="0">
                <a:solidFill>
                  <a:schemeClr val="accent6"/>
                </a:solidFill>
              </a:rPr>
              <a:t>university property</a:t>
            </a:r>
            <a:r>
              <a:rPr lang="en-US" sz="1800" dirty="0" smtClean="0">
                <a:solidFill>
                  <a:schemeClr val="accent6"/>
                </a:solidFill>
              </a:rPr>
              <a:t> </a:t>
            </a:r>
            <a:r>
              <a:rPr lang="en-US" sz="1800" dirty="0" smtClean="0"/>
              <a:t>or during a </a:t>
            </a:r>
            <a:r>
              <a:rPr lang="en-US" sz="1800" b="1" dirty="0" smtClean="0">
                <a:solidFill>
                  <a:schemeClr val="accent6"/>
                </a:solidFill>
              </a:rPr>
              <a:t>university </a:t>
            </a:r>
            <a:r>
              <a:rPr lang="en-US" sz="1800" b="1" dirty="0" smtClean="0">
                <a:solidFill>
                  <a:schemeClr val="accent6"/>
                </a:solidFill>
              </a:rPr>
              <a:t>activity</a:t>
            </a:r>
            <a:endParaRPr lang="en-US" sz="1800" dirty="0">
              <a:solidFill>
                <a:schemeClr val="accent6"/>
              </a:solidFill>
            </a:endParaRPr>
          </a:p>
          <a:p>
            <a:pPr marL="914400" indent="-171450">
              <a:buFont typeface="Arial" pitchFamily="34" charset="0"/>
              <a:buChar char="•"/>
            </a:pPr>
            <a:r>
              <a:rPr lang="en-US" sz="1800" dirty="0" smtClean="0"/>
              <a:t>is </a:t>
            </a:r>
            <a:r>
              <a:rPr lang="en-US" sz="1800" dirty="0" smtClean="0"/>
              <a:t>being/has been committed by a </a:t>
            </a:r>
            <a:r>
              <a:rPr lang="en-US" sz="1800" b="1" dirty="0" smtClean="0">
                <a:solidFill>
                  <a:schemeClr val="accent6"/>
                </a:solidFill>
              </a:rPr>
              <a:t>university community member </a:t>
            </a:r>
            <a:r>
              <a:rPr lang="en-US" sz="1800" dirty="0" smtClean="0"/>
              <a:t>(student/staff/faculty)</a:t>
            </a:r>
          </a:p>
          <a:p>
            <a:endParaRPr lang="en-US" sz="2000" i="1" u="sng" dirty="0" smtClean="0"/>
          </a:p>
          <a:p>
            <a:pPr marL="342900" indent="-342900">
              <a:buFont typeface="Arial" pitchFamily="34" charset="0"/>
              <a:buChar char="•"/>
            </a:pPr>
            <a:r>
              <a:rPr lang="en-US" sz="2000" i="1" u="sng" dirty="0" smtClean="0"/>
              <a:t>What to </a:t>
            </a:r>
            <a:r>
              <a:rPr lang="en-US" sz="2000" i="1" u="sng" dirty="0" smtClean="0"/>
              <a:t>Share</a:t>
            </a:r>
            <a:endParaRPr lang="en-US" sz="2000" dirty="0"/>
          </a:p>
          <a:p>
            <a:pPr marL="457200" indent="-171450">
              <a:buFont typeface="Arial" pitchFamily="34" charset="0"/>
              <a:buChar char="•"/>
            </a:pPr>
            <a:r>
              <a:rPr lang="en-US" sz="1800" dirty="0" smtClean="0"/>
              <a:t>If </a:t>
            </a:r>
            <a:r>
              <a:rPr lang="en-US" sz="1800" dirty="0" smtClean="0"/>
              <a:t>the alleged perpetrator </a:t>
            </a:r>
            <a:r>
              <a:rPr lang="en-US" sz="1800" b="1" i="1" dirty="0" smtClean="0">
                <a:solidFill>
                  <a:schemeClr val="accent6"/>
                </a:solidFill>
              </a:rPr>
              <a:t>is a university employee </a:t>
            </a:r>
            <a:r>
              <a:rPr lang="en-US" sz="1800" dirty="0" smtClean="0"/>
              <a:t>(regular faculty, staff and in some instances student </a:t>
            </a:r>
            <a:r>
              <a:rPr lang="en-US" sz="1800" dirty="0" smtClean="0"/>
              <a:t>employees)</a:t>
            </a:r>
          </a:p>
          <a:p>
            <a:pPr marL="457200" indent="-171450">
              <a:buFont typeface="Arial" pitchFamily="34" charset="0"/>
              <a:buChar char="•"/>
            </a:pPr>
            <a:r>
              <a:rPr lang="en-US" sz="1800" dirty="0"/>
              <a:t>I</a:t>
            </a:r>
            <a:r>
              <a:rPr lang="en-US" sz="1800" dirty="0" smtClean="0"/>
              <a:t>f </a:t>
            </a:r>
            <a:r>
              <a:rPr lang="en-US" sz="1800" dirty="0" smtClean="0"/>
              <a:t>the alleged perpetrator </a:t>
            </a:r>
            <a:r>
              <a:rPr lang="en-US" sz="1800" b="1" i="1" dirty="0" smtClean="0">
                <a:solidFill>
                  <a:schemeClr val="accent6"/>
                </a:solidFill>
              </a:rPr>
              <a:t>is unknown, or is not a university employee</a:t>
            </a:r>
            <a:endParaRPr lang="en-US" sz="1800" dirty="0" smtClean="0">
              <a:solidFill>
                <a:schemeClr val="accent6"/>
              </a:solidFill>
            </a:endParaRPr>
          </a:p>
          <a:p>
            <a:pPr>
              <a:buNone/>
            </a:pPr>
            <a:endParaRPr lang="en-US" dirty="0"/>
          </a:p>
        </p:txBody>
      </p:sp>
      <p:sp>
        <p:nvSpPr>
          <p:cNvPr id="4" name="Footer Placeholder 3"/>
          <p:cNvSpPr>
            <a:spLocks noGrp="1"/>
          </p:cNvSpPr>
          <p:nvPr>
            <p:ph type="ftr" sz="quarter" idx="12"/>
          </p:nvPr>
        </p:nvSpPr>
        <p:spPr/>
        <p:txBody>
          <a:bodyPr/>
          <a:lstStyle/>
          <a:p>
            <a:r>
              <a:rPr lang="en-US" smtClean="0"/>
              <a:t>2011 Office of Equity and Inclusion</a:t>
            </a:r>
            <a:endParaRPr lang="en-US" dirty="0"/>
          </a:p>
        </p:txBody>
      </p:sp>
    </p:spTree>
    <p:extLst>
      <p:ext uri="{BB962C8B-B14F-4D97-AF65-F5344CB8AC3E}">
        <p14:creationId xmlns:p14="http://schemas.microsoft.com/office/powerpoint/2010/main" val="343040071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SU_Template">
  <a:themeElements>
    <a:clrScheme name="OSU Color Palette">
      <a:dk1>
        <a:srgbClr val="D85A1A"/>
      </a:dk1>
      <a:lt1>
        <a:srgbClr val="615042"/>
      </a:lt1>
      <a:dk2>
        <a:srgbClr val="9D601E"/>
      </a:dk2>
      <a:lt2>
        <a:srgbClr val="ABADA4"/>
      </a:lt2>
      <a:accent1>
        <a:srgbClr val="C6C0B7"/>
      </a:accent1>
      <a:accent2>
        <a:srgbClr val="6B859E"/>
      </a:accent2>
      <a:accent3>
        <a:srgbClr val="A7C4C9"/>
      </a:accent3>
      <a:accent4>
        <a:srgbClr val="F3D08E"/>
      </a:accent4>
      <a:accent5>
        <a:srgbClr val="B3BA35"/>
      </a:accent5>
      <a:accent6>
        <a:srgbClr val="561F4B"/>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999999"/>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999999"/>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OSU_Template.thmx</Template>
  <TotalTime>6620</TotalTime>
  <Words>1016</Words>
  <Application>Microsoft Office PowerPoint</Application>
  <PresentationFormat>On-screen Show (4:3)</PresentationFormat>
  <Paragraphs>153</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OSU_Template</vt:lpstr>
      <vt:lpstr>Recognizing and Responding to Sexual Harassment </vt:lpstr>
      <vt:lpstr>This session will cover:</vt:lpstr>
      <vt:lpstr>Sexual Harassment in the Workplace</vt:lpstr>
      <vt:lpstr>Sexual Harassment on Campus</vt:lpstr>
      <vt:lpstr>Defining Sexual Harassment</vt:lpstr>
      <vt:lpstr>What constitutes a “hostile environment”? </vt:lpstr>
      <vt:lpstr>Responding to Sexual Harassment</vt:lpstr>
      <vt:lpstr>Guidelines for Responding</vt:lpstr>
      <vt:lpstr>Response Protocol</vt:lpstr>
      <vt:lpstr>How must OSU respond? </vt:lpstr>
      <vt:lpstr>Possible outcomes/sanctions</vt:lpstr>
      <vt:lpstr>Policy on Consensual Relationships</vt:lpstr>
      <vt:lpstr>Policy on Retaliation</vt:lpstr>
      <vt:lpstr>Policy on Discriminatory Harassment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Gary Dulude</dc:creator>
  <cp:lastModifiedBy>almquisj</cp:lastModifiedBy>
  <cp:revision>36</cp:revision>
  <dcterms:created xsi:type="dcterms:W3CDTF">2010-01-08T17:54:27Z</dcterms:created>
  <dcterms:modified xsi:type="dcterms:W3CDTF">2011-08-12T20:34:27Z</dcterms:modified>
</cp:coreProperties>
</file>